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kl"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6" r:id="rId1"/>
  </p:sldMasterIdLst>
  <p:notesMasterIdLst>
    <p:notesMasterId r:id="rId60"/>
  </p:notesMasterIdLst>
  <p:sldIdLst>
    <p:sldId id="1256" r:id="rId2"/>
    <p:sldId id="358" r:id="rId3"/>
    <p:sldId id="359" r:id="rId4"/>
    <p:sldId id="356" r:id="rId5"/>
    <p:sldId id="1381" r:id="rId6"/>
    <p:sldId id="1259" r:id="rId7"/>
    <p:sldId id="344" r:id="rId8"/>
    <p:sldId id="1181" r:id="rId9"/>
    <p:sldId id="1436" r:id="rId10"/>
    <p:sldId id="1132" r:id="rId11"/>
    <p:sldId id="1281" r:id="rId12"/>
    <p:sldId id="1250" r:id="rId13"/>
    <p:sldId id="1360" r:id="rId14"/>
    <p:sldId id="1361" r:id="rId15"/>
    <p:sldId id="1429" r:id="rId16"/>
    <p:sldId id="1430" r:id="rId17"/>
    <p:sldId id="1357" r:id="rId18"/>
    <p:sldId id="1417" r:id="rId19"/>
    <p:sldId id="1302" r:id="rId20"/>
    <p:sldId id="1226" r:id="rId21"/>
    <p:sldId id="389" r:id="rId22"/>
    <p:sldId id="390" r:id="rId23"/>
    <p:sldId id="583" r:id="rId24"/>
    <p:sldId id="274" r:id="rId25"/>
    <p:sldId id="992" r:id="rId26"/>
    <p:sldId id="1093" r:id="rId27"/>
    <p:sldId id="379" r:id="rId28"/>
    <p:sldId id="339" r:id="rId29"/>
    <p:sldId id="382" r:id="rId30"/>
    <p:sldId id="514" r:id="rId31"/>
    <p:sldId id="1079" r:id="rId32"/>
    <p:sldId id="386" r:id="rId33"/>
    <p:sldId id="1236" r:id="rId34"/>
    <p:sldId id="1091" r:id="rId35"/>
    <p:sldId id="413" r:id="rId36"/>
    <p:sldId id="1222" r:id="rId37"/>
    <p:sldId id="405" r:id="rId38"/>
    <p:sldId id="577" r:id="rId39"/>
    <p:sldId id="1352" r:id="rId40"/>
    <p:sldId id="1351" r:id="rId41"/>
    <p:sldId id="1354" r:id="rId42"/>
    <p:sldId id="1349" r:id="rId43"/>
    <p:sldId id="1412" r:id="rId44"/>
    <p:sldId id="1355" r:id="rId45"/>
    <p:sldId id="261" r:id="rId46"/>
    <p:sldId id="580" r:id="rId47"/>
    <p:sldId id="305" r:id="rId48"/>
    <p:sldId id="1038" r:id="rId49"/>
    <p:sldId id="551" r:id="rId50"/>
    <p:sldId id="582" r:id="rId51"/>
    <p:sldId id="1167" r:id="rId52"/>
    <p:sldId id="419" r:id="rId53"/>
    <p:sldId id="1300" r:id="rId54"/>
    <p:sldId id="1149" r:id="rId55"/>
    <p:sldId id="835" r:id="rId56"/>
    <p:sldId id="576" r:id="rId57"/>
    <p:sldId id="526" r:id="rId58"/>
    <p:sldId id="575" r:id="rId5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131E"/>
    <a:srgbClr val="000100"/>
    <a:srgbClr val="AD1221"/>
    <a:srgbClr val="141313"/>
    <a:srgbClr val="1D1D1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sfarv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yst layout 1 - Markering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6" autoAdjust="0"/>
    <p:restoredTop sz="99846" autoAdjust="0"/>
  </p:normalViewPr>
  <p:slideViewPr>
    <p:cSldViewPr snapToGrid="0" snapToObjects="1">
      <p:cViewPr varScale="1">
        <p:scale>
          <a:sx n="150" d="100"/>
          <a:sy n="150" d="100"/>
        </p:scale>
        <p:origin x="480" y="12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urpc1\Downloads\Tabelark_den_frie_tid.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'[Tabelark_den_frie_tid.xlsx]Den frie tid + venner'!$A$73</c:f>
              <c:strCache>
                <c:ptCount val="1"/>
                <c:pt idx="0">
                  <c:v>Er sammen med venner face to face</c:v>
                </c:pt>
              </c:strCache>
            </c:strRef>
          </c:tx>
          <c:spPr>
            <a:ln w="28575" cap="rnd">
              <a:solidFill>
                <a:srgbClr val="F3CA7F"/>
              </a:solidFill>
              <a:round/>
            </a:ln>
            <a:effectLst/>
          </c:spPr>
          <c:marker>
            <c:symbol val="circle"/>
            <c:size val="5"/>
            <c:spPr>
              <a:solidFill>
                <a:srgbClr val="E1AB00"/>
              </a:solidFill>
              <a:ln w="9525">
                <a:solidFill>
                  <a:srgbClr val="E1AB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'[Tabelark_den_frie_tid.xlsx]Den frie tid + venner'!$B$71:$G$71</c:f>
              <c:numCache>
                <c:formatCode>General</c:formatCode>
                <c:ptCount val="6"/>
                <c:pt idx="0">
                  <c:v>1995</c:v>
                </c:pt>
                <c:pt idx="1">
                  <c:v>2000</c:v>
                </c:pt>
                <c:pt idx="2">
                  <c:v>2005</c:v>
                </c:pt>
                <c:pt idx="3">
                  <c:v>2010</c:v>
                </c:pt>
                <c:pt idx="4">
                  <c:v>2015</c:v>
                </c:pt>
                <c:pt idx="5">
                  <c:v>2020</c:v>
                </c:pt>
              </c:numCache>
            </c:numRef>
          </c:cat>
          <c:val>
            <c:numRef>
              <c:f>'[Tabelark_den_frie_tid.xlsx]Den frie tid + venner'!$B$73:$G$73</c:f>
              <c:numCache>
                <c:formatCode>General</c:formatCode>
                <c:ptCount val="6"/>
                <c:pt idx="0">
                  <c:v>87.7</c:v>
                </c:pt>
                <c:pt idx="1">
                  <c:v>85.7</c:v>
                </c:pt>
                <c:pt idx="2">
                  <c:v>83.7</c:v>
                </c:pt>
                <c:pt idx="3">
                  <c:v>76.2</c:v>
                </c:pt>
                <c:pt idx="4">
                  <c:v>66.2</c:v>
                </c:pt>
                <c:pt idx="5">
                  <c:v>64</c:v>
                </c:pt>
              </c:numCache>
            </c:numRef>
          </c:val>
          <c:smooth val="0"/>
          <c:extLst>
            <c:ext xmlns:c16="http://schemas.microsoft.com/office/drawing/2014/chart" uri="{C3380CC4-5D6E-409C-BE32-E72D297353CC}">
              <c16:uniqueId val="{00000000-4D15-8746-8992-B88C8746947F}"/>
            </c:ext>
          </c:extLst>
        </c:ser>
        <c:dLbls>
          <c:dLblPos val="b"/>
          <c:showLegendKey val="0"/>
          <c:showVal val="1"/>
          <c:showCatName val="0"/>
          <c:showSerName val="0"/>
          <c:showPercent val="0"/>
          <c:showBubbleSize val="0"/>
        </c:dLbls>
        <c:marker val="1"/>
        <c:smooth val="0"/>
        <c:axId val="578905744"/>
        <c:axId val="578907312"/>
      </c:lineChart>
      <c:catAx>
        <c:axId val="578905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da-DK"/>
          </a:p>
        </c:txPr>
        <c:crossAx val="578907312"/>
        <c:crosses val="autoZero"/>
        <c:auto val="1"/>
        <c:lblAlgn val="ctr"/>
        <c:lblOffset val="100"/>
        <c:noMultiLvlLbl val="0"/>
      </c:catAx>
      <c:valAx>
        <c:axId val="578907312"/>
        <c:scaling>
          <c:orientation val="minMax"/>
          <c:max val="100"/>
          <c:min val="0"/>
        </c:scaling>
        <c:delete val="1"/>
        <c:axPos val="l"/>
        <c:numFmt formatCode="General" sourceLinked="1"/>
        <c:majorTickMark val="none"/>
        <c:minorTickMark val="none"/>
        <c:tickLblPos val="nextTo"/>
        <c:crossAx val="578905744"/>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_rels/drawing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A7C3EB7E-2311-4F9D-9FBD-AFE52D481153}"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lang="en-US"/>
        </a:p>
      </dgm:t>
    </dgm:pt>
    <dgm:pt modelId="{F90056F0-B9C3-4683-8B23-FE6C7F71B4CB}">
      <dgm:prSet/>
      <dgm:spPr/>
      <dgm:t>
        <a:bodyPr/>
        <a:lstStyle/>
        <a:p>
          <a:pPr>
            <a:defRPr cap="all"/>
          </a:pPr>
          <a:r>
            <a:rPr lang="da-DK" dirty="0"/>
            <a:t>1.bølge: Mit barn ligner Chris Evert…..</a:t>
          </a:r>
          <a:endParaRPr lang="en-US" dirty="0"/>
        </a:p>
      </dgm:t>
    </dgm:pt>
    <dgm:pt modelId="{E0EE124F-0B42-47DF-8ED6-0CCEEDC9ACF1}" type="parTrans" cxnId="{58ECE033-F270-487E-8A3D-6A121DF8D1AE}">
      <dgm:prSet/>
      <dgm:spPr/>
      <dgm:t>
        <a:bodyPr/>
        <a:lstStyle/>
        <a:p>
          <a:endParaRPr lang="en-US"/>
        </a:p>
      </dgm:t>
    </dgm:pt>
    <dgm:pt modelId="{3D9E26C2-6A2A-4150-91A0-289B4BE21A84}" type="sibTrans" cxnId="{58ECE033-F270-487E-8A3D-6A121DF8D1AE}">
      <dgm:prSet/>
      <dgm:spPr/>
      <dgm:t>
        <a:bodyPr/>
        <a:lstStyle/>
        <a:p>
          <a:endParaRPr lang="en-US"/>
        </a:p>
      </dgm:t>
    </dgm:pt>
    <dgm:pt modelId="{73E1E945-2D42-4CB7-A619-AE7C0E6869C6}">
      <dgm:prSet/>
      <dgm:spPr/>
      <dgm:t>
        <a:bodyPr/>
        <a:lstStyle/>
        <a:p>
          <a:pPr>
            <a:defRPr cap="all"/>
          </a:pPr>
          <a:r>
            <a:rPr lang="da-DK" dirty="0"/>
            <a:t>2. bølge: Jeg vil spille tennis fordi Line gør det…. – en arena for selvvalg…..</a:t>
          </a:r>
          <a:endParaRPr lang="en-US" dirty="0"/>
        </a:p>
      </dgm:t>
    </dgm:pt>
    <dgm:pt modelId="{40DC70F2-D44C-4C70-AEEA-EE06CF6C4D6F}" type="parTrans" cxnId="{4424D3E7-A273-49D7-B994-4B505D3D2389}">
      <dgm:prSet/>
      <dgm:spPr/>
      <dgm:t>
        <a:bodyPr/>
        <a:lstStyle/>
        <a:p>
          <a:endParaRPr lang="en-US"/>
        </a:p>
      </dgm:t>
    </dgm:pt>
    <dgm:pt modelId="{3C54F259-E121-4669-99EB-E82456B40CB4}" type="sibTrans" cxnId="{4424D3E7-A273-49D7-B994-4B505D3D2389}">
      <dgm:prSet/>
      <dgm:spPr/>
      <dgm:t>
        <a:bodyPr/>
        <a:lstStyle/>
        <a:p>
          <a:endParaRPr lang="en-US"/>
        </a:p>
      </dgm:t>
    </dgm:pt>
    <dgm:pt modelId="{DD06B073-1C40-4962-B4B1-ADF220864AA2}">
      <dgm:prSet/>
      <dgm:spPr/>
      <dgm:t>
        <a:bodyPr/>
        <a:lstStyle/>
        <a:p>
          <a:pPr>
            <a:defRPr cap="all"/>
          </a:pPr>
          <a:r>
            <a:rPr lang="da-DK" dirty="0"/>
            <a:t>3. bølge: Jeg vil spille fordi jeg synes det er fantastisk at…..</a:t>
          </a:r>
          <a:endParaRPr lang="en-US" dirty="0"/>
        </a:p>
      </dgm:t>
    </dgm:pt>
    <dgm:pt modelId="{AC96BFC4-3429-47F3-AA2E-16D8E7E330E7}" type="parTrans" cxnId="{778D4BCB-5758-4FD7-B841-DBB14356976D}">
      <dgm:prSet/>
      <dgm:spPr/>
      <dgm:t>
        <a:bodyPr/>
        <a:lstStyle/>
        <a:p>
          <a:endParaRPr lang="en-US"/>
        </a:p>
      </dgm:t>
    </dgm:pt>
    <dgm:pt modelId="{BA2426D7-8574-459C-B04F-D0E6F4A5982E}" type="sibTrans" cxnId="{778D4BCB-5758-4FD7-B841-DBB14356976D}">
      <dgm:prSet/>
      <dgm:spPr/>
      <dgm:t>
        <a:bodyPr/>
        <a:lstStyle/>
        <a:p>
          <a:endParaRPr lang="en-US"/>
        </a:p>
      </dgm:t>
    </dgm:pt>
    <dgm:pt modelId="{85FDB8E3-3B9C-4DD0-8F03-3F6015870925}" type="pres">
      <dgm:prSet presAssocID="{A7C3EB7E-2311-4F9D-9FBD-AFE52D481153}" presName="linear" presStyleCnt="0">
        <dgm:presLayoutVars>
          <dgm:animLvl val="lvl"/>
          <dgm:resizeHandles val="exact"/>
        </dgm:presLayoutVars>
      </dgm:prSet>
      <dgm:spPr/>
    </dgm:pt>
    <dgm:pt modelId="{4064D1BE-0502-4300-B564-AEE4D3670C60}" type="pres">
      <dgm:prSet presAssocID="{F90056F0-B9C3-4683-8B23-FE6C7F71B4CB}" presName="parentText" presStyleLbl="node1" presStyleIdx="0" presStyleCnt="3">
        <dgm:presLayoutVars>
          <dgm:chMax val="0"/>
          <dgm:bulletEnabled val="1"/>
        </dgm:presLayoutVars>
      </dgm:prSet>
      <dgm:spPr/>
    </dgm:pt>
    <dgm:pt modelId="{FE635EFB-3676-4C33-9E95-7E811A29A3C8}" type="pres">
      <dgm:prSet presAssocID="{3D9E26C2-6A2A-4150-91A0-289B4BE21A84}" presName="spacer" presStyleCnt="0"/>
      <dgm:spPr/>
    </dgm:pt>
    <dgm:pt modelId="{D55BE961-EBBB-42F8-A2AF-B925DEB2DD55}" type="pres">
      <dgm:prSet presAssocID="{73E1E945-2D42-4CB7-A619-AE7C0E6869C6}" presName="parentText" presStyleLbl="node1" presStyleIdx="1" presStyleCnt="3">
        <dgm:presLayoutVars>
          <dgm:chMax val="0"/>
          <dgm:bulletEnabled val="1"/>
        </dgm:presLayoutVars>
      </dgm:prSet>
      <dgm:spPr/>
    </dgm:pt>
    <dgm:pt modelId="{F45A1A08-5F76-4CB1-9ADF-8C42B8142868}" type="pres">
      <dgm:prSet presAssocID="{3C54F259-E121-4669-99EB-E82456B40CB4}" presName="spacer" presStyleCnt="0"/>
      <dgm:spPr/>
    </dgm:pt>
    <dgm:pt modelId="{14D8CF8C-BA17-485D-8C22-C399818693F3}" type="pres">
      <dgm:prSet presAssocID="{DD06B073-1C40-4962-B4B1-ADF220864AA2}" presName="parentText" presStyleLbl="node1" presStyleIdx="2" presStyleCnt="3">
        <dgm:presLayoutVars>
          <dgm:chMax val="0"/>
          <dgm:bulletEnabled val="1"/>
        </dgm:presLayoutVars>
      </dgm:prSet>
      <dgm:spPr/>
    </dgm:pt>
  </dgm:ptLst>
  <dgm:cxnLst>
    <dgm:cxn modelId="{CB5E4603-B8A1-4246-B47A-9411BAEF3B10}" type="presOf" srcId="{73E1E945-2D42-4CB7-A619-AE7C0E6869C6}" destId="{D55BE961-EBBB-42F8-A2AF-B925DEB2DD55}" srcOrd="0" destOrd="0" presId="urn:microsoft.com/office/officeart/2005/8/layout/vList2"/>
    <dgm:cxn modelId="{58ECE033-F270-487E-8A3D-6A121DF8D1AE}" srcId="{A7C3EB7E-2311-4F9D-9FBD-AFE52D481153}" destId="{F90056F0-B9C3-4683-8B23-FE6C7F71B4CB}" srcOrd="0" destOrd="0" parTransId="{E0EE124F-0B42-47DF-8ED6-0CCEEDC9ACF1}" sibTransId="{3D9E26C2-6A2A-4150-91A0-289B4BE21A84}"/>
    <dgm:cxn modelId="{45FEFD7B-948B-4173-87C8-D463EA5CF75D}" type="presOf" srcId="{A7C3EB7E-2311-4F9D-9FBD-AFE52D481153}" destId="{85FDB8E3-3B9C-4DD0-8F03-3F6015870925}" srcOrd="0" destOrd="0" presId="urn:microsoft.com/office/officeart/2005/8/layout/vList2"/>
    <dgm:cxn modelId="{E1E96D9C-5575-4A66-9E31-B07AD92F93A4}" type="presOf" srcId="{DD06B073-1C40-4962-B4B1-ADF220864AA2}" destId="{14D8CF8C-BA17-485D-8C22-C399818693F3}" srcOrd="0" destOrd="0" presId="urn:microsoft.com/office/officeart/2005/8/layout/vList2"/>
    <dgm:cxn modelId="{92DC7AAA-E696-40F1-81B6-06D0DA246879}" type="presOf" srcId="{F90056F0-B9C3-4683-8B23-FE6C7F71B4CB}" destId="{4064D1BE-0502-4300-B564-AEE4D3670C60}" srcOrd="0" destOrd="0" presId="urn:microsoft.com/office/officeart/2005/8/layout/vList2"/>
    <dgm:cxn modelId="{778D4BCB-5758-4FD7-B841-DBB14356976D}" srcId="{A7C3EB7E-2311-4F9D-9FBD-AFE52D481153}" destId="{DD06B073-1C40-4962-B4B1-ADF220864AA2}" srcOrd="2" destOrd="0" parTransId="{AC96BFC4-3429-47F3-AA2E-16D8E7E330E7}" sibTransId="{BA2426D7-8574-459C-B04F-D0E6F4A5982E}"/>
    <dgm:cxn modelId="{4424D3E7-A273-49D7-B994-4B505D3D2389}" srcId="{A7C3EB7E-2311-4F9D-9FBD-AFE52D481153}" destId="{73E1E945-2D42-4CB7-A619-AE7C0E6869C6}" srcOrd="1" destOrd="0" parTransId="{40DC70F2-D44C-4C70-AEEA-EE06CF6C4D6F}" sibTransId="{3C54F259-E121-4669-99EB-E82456B40CB4}"/>
    <dgm:cxn modelId="{AB7E415F-0BBB-4F59-BE08-0B2E41B831AC}" type="presParOf" srcId="{85FDB8E3-3B9C-4DD0-8F03-3F6015870925}" destId="{4064D1BE-0502-4300-B564-AEE4D3670C60}" srcOrd="0" destOrd="0" presId="urn:microsoft.com/office/officeart/2005/8/layout/vList2"/>
    <dgm:cxn modelId="{8815C3FD-E735-40EB-80B0-7C9EAB10B837}" type="presParOf" srcId="{85FDB8E3-3B9C-4DD0-8F03-3F6015870925}" destId="{FE635EFB-3676-4C33-9E95-7E811A29A3C8}" srcOrd="1" destOrd="0" presId="urn:microsoft.com/office/officeart/2005/8/layout/vList2"/>
    <dgm:cxn modelId="{780B9DC3-CC38-427C-A19F-FBC628D2BC88}" type="presParOf" srcId="{85FDB8E3-3B9C-4DD0-8F03-3F6015870925}" destId="{D55BE961-EBBB-42F8-A2AF-B925DEB2DD55}" srcOrd="2" destOrd="0" presId="urn:microsoft.com/office/officeart/2005/8/layout/vList2"/>
    <dgm:cxn modelId="{7B1E59E4-B60A-489F-AE93-8484CF919C91}" type="presParOf" srcId="{85FDB8E3-3B9C-4DD0-8F03-3F6015870925}" destId="{F45A1A08-5F76-4CB1-9ADF-8C42B8142868}" srcOrd="3" destOrd="0" presId="urn:microsoft.com/office/officeart/2005/8/layout/vList2"/>
    <dgm:cxn modelId="{45536890-783D-4D8D-85CE-A808ED9EC62D}" type="presParOf" srcId="{85FDB8E3-3B9C-4DD0-8F03-3F6015870925}" destId="{14D8CF8C-BA17-485D-8C22-C399818693F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B0E470-8D34-4C2B-9B54-F721C844E7AA}" type="doc">
      <dgm:prSet loTypeId="urn:microsoft.com/office/officeart/2005/8/layout/process4" loCatId="process" qsTypeId="urn:microsoft.com/office/officeart/2005/8/quickstyle/simple2" qsCatId="simple" csTypeId="urn:microsoft.com/office/officeart/2005/8/colors/colorful2" csCatId="colorful"/>
      <dgm:spPr/>
      <dgm:t>
        <a:bodyPr/>
        <a:lstStyle/>
        <a:p>
          <a:endParaRPr lang="en-US"/>
        </a:p>
      </dgm:t>
    </dgm:pt>
    <dgm:pt modelId="{EAEC6D6C-F69D-4475-B11C-AFC2EAC4DF01}">
      <dgm:prSet/>
      <dgm:spPr/>
      <dgm:t>
        <a:bodyPr/>
        <a:lstStyle/>
        <a:p>
          <a:r>
            <a:rPr lang="da-DK" dirty="0">
              <a:solidFill>
                <a:schemeClr val="bg1"/>
              </a:solidFill>
            </a:rPr>
            <a:t>Det korte intensive idrætsintroducerende forløb</a:t>
          </a:r>
          <a:r>
            <a:rPr lang="da-DK" dirty="0"/>
            <a:t>:</a:t>
          </a:r>
          <a:endParaRPr lang="en-US" dirty="0"/>
        </a:p>
      </dgm:t>
    </dgm:pt>
    <dgm:pt modelId="{69DAE5CD-3957-4302-9F8B-74273CD1F967}" type="parTrans" cxnId="{0C49927E-5238-4838-9E05-073E37AF9870}">
      <dgm:prSet/>
      <dgm:spPr/>
      <dgm:t>
        <a:bodyPr/>
        <a:lstStyle/>
        <a:p>
          <a:endParaRPr lang="en-US"/>
        </a:p>
      </dgm:t>
    </dgm:pt>
    <dgm:pt modelId="{50FE4E2B-E427-4227-A3B5-2B4E53A981F7}" type="sibTrans" cxnId="{0C49927E-5238-4838-9E05-073E37AF9870}">
      <dgm:prSet/>
      <dgm:spPr/>
      <dgm:t>
        <a:bodyPr/>
        <a:lstStyle/>
        <a:p>
          <a:endParaRPr lang="en-US"/>
        </a:p>
      </dgm:t>
    </dgm:pt>
    <dgm:pt modelId="{6025AE51-BE9E-4F5C-83AA-4FD11A755B21}">
      <dgm:prSet/>
      <dgm:spPr/>
      <dgm:t>
        <a:bodyPr/>
        <a:lstStyle/>
        <a:p>
          <a:r>
            <a:rPr lang="da-DK"/>
            <a:t>De intensive forløb betyder, at eleverne i det rigtige tempo – nemlig langsomt - og i en tryg arena - skolen! - bliver introduceret til aktiviteten og eventuelt oplever at mestre helt basale teknikker efter 4-6 gange af 1 1/2 times varighed. </a:t>
          </a:r>
          <a:endParaRPr lang="en-US"/>
        </a:p>
      </dgm:t>
    </dgm:pt>
    <dgm:pt modelId="{3AAE660D-5AFF-4D14-BDDC-5E1E0B4C356D}" type="parTrans" cxnId="{9958A3EB-8FD6-439D-87AD-285C53BEDE5F}">
      <dgm:prSet/>
      <dgm:spPr/>
      <dgm:t>
        <a:bodyPr/>
        <a:lstStyle/>
        <a:p>
          <a:endParaRPr lang="en-US"/>
        </a:p>
      </dgm:t>
    </dgm:pt>
    <dgm:pt modelId="{44BD91A7-3EC6-4C38-8601-16BE13F0EEC4}" type="sibTrans" cxnId="{9958A3EB-8FD6-439D-87AD-285C53BEDE5F}">
      <dgm:prSet/>
      <dgm:spPr/>
      <dgm:t>
        <a:bodyPr/>
        <a:lstStyle/>
        <a:p>
          <a:endParaRPr lang="en-US"/>
        </a:p>
      </dgm:t>
    </dgm:pt>
    <dgm:pt modelId="{D59696C7-F421-4CEB-80DE-8022F43A6343}">
      <dgm:prSet/>
      <dgm:spPr/>
      <dgm:t>
        <a:bodyPr/>
        <a:lstStyle/>
        <a:p>
          <a:r>
            <a:rPr lang="da-DK"/>
            <a:t>Kombinationen af ’mindste fællesnævner’, trygge rammer, progression, og det at man får en fortrolighed med aktivitet og instruktør, ser ud til at være nogle af de ingredienser, der skal til, hvis foreningerne skal mere end blot at lave teambuilding-events!</a:t>
          </a:r>
          <a:endParaRPr lang="en-US"/>
        </a:p>
      </dgm:t>
    </dgm:pt>
    <dgm:pt modelId="{4DD830A7-8049-4D0B-8C2F-DCC66A86117F}" type="parTrans" cxnId="{973F699D-0C2B-462B-A78E-C1BA098B2424}">
      <dgm:prSet/>
      <dgm:spPr/>
      <dgm:t>
        <a:bodyPr/>
        <a:lstStyle/>
        <a:p>
          <a:endParaRPr lang="en-US"/>
        </a:p>
      </dgm:t>
    </dgm:pt>
    <dgm:pt modelId="{C8CE1F8C-AF97-414D-8992-18E4DD7E3006}" type="sibTrans" cxnId="{973F699D-0C2B-462B-A78E-C1BA098B2424}">
      <dgm:prSet/>
      <dgm:spPr/>
      <dgm:t>
        <a:bodyPr/>
        <a:lstStyle/>
        <a:p>
          <a:endParaRPr lang="en-US"/>
        </a:p>
      </dgm:t>
    </dgm:pt>
    <dgm:pt modelId="{B4D53A1E-24C8-480F-84A0-95D44B27F93B}" type="pres">
      <dgm:prSet presAssocID="{8FB0E470-8D34-4C2B-9B54-F721C844E7AA}" presName="Name0" presStyleCnt="0">
        <dgm:presLayoutVars>
          <dgm:dir/>
          <dgm:animLvl val="lvl"/>
          <dgm:resizeHandles val="exact"/>
        </dgm:presLayoutVars>
      </dgm:prSet>
      <dgm:spPr/>
    </dgm:pt>
    <dgm:pt modelId="{4F94C7B6-3E1F-4BAA-BAA2-F6812128354A}" type="pres">
      <dgm:prSet presAssocID="{D59696C7-F421-4CEB-80DE-8022F43A6343}" presName="boxAndChildren" presStyleCnt="0"/>
      <dgm:spPr/>
    </dgm:pt>
    <dgm:pt modelId="{D951A53E-C4E6-41FC-8825-1F528B20924B}" type="pres">
      <dgm:prSet presAssocID="{D59696C7-F421-4CEB-80DE-8022F43A6343}" presName="parentTextBox" presStyleLbl="node1" presStyleIdx="0" presStyleCnt="3"/>
      <dgm:spPr/>
    </dgm:pt>
    <dgm:pt modelId="{77E5FF14-CCA6-4752-985A-F16C1692239F}" type="pres">
      <dgm:prSet presAssocID="{44BD91A7-3EC6-4C38-8601-16BE13F0EEC4}" presName="sp" presStyleCnt="0"/>
      <dgm:spPr/>
    </dgm:pt>
    <dgm:pt modelId="{A68D8612-38B3-48D2-94AB-4B76E0B977D1}" type="pres">
      <dgm:prSet presAssocID="{6025AE51-BE9E-4F5C-83AA-4FD11A755B21}" presName="arrowAndChildren" presStyleCnt="0"/>
      <dgm:spPr/>
    </dgm:pt>
    <dgm:pt modelId="{97F6B973-30D3-462C-9E7E-F56B42AA4D9D}" type="pres">
      <dgm:prSet presAssocID="{6025AE51-BE9E-4F5C-83AA-4FD11A755B21}" presName="parentTextArrow" presStyleLbl="node1" presStyleIdx="1" presStyleCnt="3"/>
      <dgm:spPr/>
    </dgm:pt>
    <dgm:pt modelId="{7E53F0B7-B01E-4E33-AC73-068FE55AE061}" type="pres">
      <dgm:prSet presAssocID="{50FE4E2B-E427-4227-A3B5-2B4E53A981F7}" presName="sp" presStyleCnt="0"/>
      <dgm:spPr/>
    </dgm:pt>
    <dgm:pt modelId="{2BE9DA58-E44B-4A65-8FA9-EBFCB72E31BA}" type="pres">
      <dgm:prSet presAssocID="{EAEC6D6C-F69D-4475-B11C-AFC2EAC4DF01}" presName="arrowAndChildren" presStyleCnt="0"/>
      <dgm:spPr/>
    </dgm:pt>
    <dgm:pt modelId="{B6AB1EC3-5A37-4789-87FB-585466391305}" type="pres">
      <dgm:prSet presAssocID="{EAEC6D6C-F69D-4475-B11C-AFC2EAC4DF01}" presName="parentTextArrow" presStyleLbl="node1" presStyleIdx="2" presStyleCnt="3"/>
      <dgm:spPr/>
    </dgm:pt>
  </dgm:ptLst>
  <dgm:cxnLst>
    <dgm:cxn modelId="{839CC703-2B13-44AC-8F84-97C22DD5F754}" type="presOf" srcId="{8FB0E470-8D34-4C2B-9B54-F721C844E7AA}" destId="{B4D53A1E-24C8-480F-84A0-95D44B27F93B}" srcOrd="0" destOrd="0" presId="urn:microsoft.com/office/officeart/2005/8/layout/process4"/>
    <dgm:cxn modelId="{0C49927E-5238-4838-9E05-073E37AF9870}" srcId="{8FB0E470-8D34-4C2B-9B54-F721C844E7AA}" destId="{EAEC6D6C-F69D-4475-B11C-AFC2EAC4DF01}" srcOrd="0" destOrd="0" parTransId="{69DAE5CD-3957-4302-9F8B-74273CD1F967}" sibTransId="{50FE4E2B-E427-4227-A3B5-2B4E53A981F7}"/>
    <dgm:cxn modelId="{973F699D-0C2B-462B-A78E-C1BA098B2424}" srcId="{8FB0E470-8D34-4C2B-9B54-F721C844E7AA}" destId="{D59696C7-F421-4CEB-80DE-8022F43A6343}" srcOrd="2" destOrd="0" parTransId="{4DD830A7-8049-4D0B-8C2F-DCC66A86117F}" sibTransId="{C8CE1F8C-AF97-414D-8992-18E4DD7E3006}"/>
    <dgm:cxn modelId="{1265959D-3FB1-4188-A73B-E923D9C37828}" type="presOf" srcId="{EAEC6D6C-F69D-4475-B11C-AFC2EAC4DF01}" destId="{B6AB1EC3-5A37-4789-87FB-585466391305}" srcOrd="0" destOrd="0" presId="urn:microsoft.com/office/officeart/2005/8/layout/process4"/>
    <dgm:cxn modelId="{38AA40EA-9612-4DFD-A3B0-7C25AB2CCB01}" type="presOf" srcId="{6025AE51-BE9E-4F5C-83AA-4FD11A755B21}" destId="{97F6B973-30D3-462C-9E7E-F56B42AA4D9D}" srcOrd="0" destOrd="0" presId="urn:microsoft.com/office/officeart/2005/8/layout/process4"/>
    <dgm:cxn modelId="{9958A3EB-8FD6-439D-87AD-285C53BEDE5F}" srcId="{8FB0E470-8D34-4C2B-9B54-F721C844E7AA}" destId="{6025AE51-BE9E-4F5C-83AA-4FD11A755B21}" srcOrd="1" destOrd="0" parTransId="{3AAE660D-5AFF-4D14-BDDC-5E1E0B4C356D}" sibTransId="{44BD91A7-3EC6-4C38-8601-16BE13F0EEC4}"/>
    <dgm:cxn modelId="{B7580FFD-BC7D-4AF9-B6BA-05D8524C4BEC}" type="presOf" srcId="{D59696C7-F421-4CEB-80DE-8022F43A6343}" destId="{D951A53E-C4E6-41FC-8825-1F528B20924B}" srcOrd="0" destOrd="0" presId="urn:microsoft.com/office/officeart/2005/8/layout/process4"/>
    <dgm:cxn modelId="{6DC32BAE-AE28-497C-B029-A60F006A8C2D}" type="presParOf" srcId="{B4D53A1E-24C8-480F-84A0-95D44B27F93B}" destId="{4F94C7B6-3E1F-4BAA-BAA2-F6812128354A}" srcOrd="0" destOrd="0" presId="urn:microsoft.com/office/officeart/2005/8/layout/process4"/>
    <dgm:cxn modelId="{0C0F4B33-C1E1-4FDB-95B1-C4F39ED4BA64}" type="presParOf" srcId="{4F94C7B6-3E1F-4BAA-BAA2-F6812128354A}" destId="{D951A53E-C4E6-41FC-8825-1F528B20924B}" srcOrd="0" destOrd="0" presId="urn:microsoft.com/office/officeart/2005/8/layout/process4"/>
    <dgm:cxn modelId="{B5C983B9-3638-4491-B94D-D07159C6855D}" type="presParOf" srcId="{B4D53A1E-24C8-480F-84A0-95D44B27F93B}" destId="{77E5FF14-CCA6-4752-985A-F16C1692239F}" srcOrd="1" destOrd="0" presId="urn:microsoft.com/office/officeart/2005/8/layout/process4"/>
    <dgm:cxn modelId="{328A0187-D3A7-4D17-A6E3-B81ABF9FEBA5}" type="presParOf" srcId="{B4D53A1E-24C8-480F-84A0-95D44B27F93B}" destId="{A68D8612-38B3-48D2-94AB-4B76E0B977D1}" srcOrd="2" destOrd="0" presId="urn:microsoft.com/office/officeart/2005/8/layout/process4"/>
    <dgm:cxn modelId="{83BD2532-E8BA-4936-A5E7-64FC5D2349F0}" type="presParOf" srcId="{A68D8612-38B3-48D2-94AB-4B76E0B977D1}" destId="{97F6B973-30D3-462C-9E7E-F56B42AA4D9D}" srcOrd="0" destOrd="0" presId="urn:microsoft.com/office/officeart/2005/8/layout/process4"/>
    <dgm:cxn modelId="{97CD9908-F65B-4AD5-A998-0818BDC76A98}" type="presParOf" srcId="{B4D53A1E-24C8-480F-84A0-95D44B27F93B}" destId="{7E53F0B7-B01E-4E33-AC73-068FE55AE061}" srcOrd="3" destOrd="0" presId="urn:microsoft.com/office/officeart/2005/8/layout/process4"/>
    <dgm:cxn modelId="{C5182465-27B7-437D-A870-08857CD261BA}" type="presParOf" srcId="{B4D53A1E-24C8-480F-84A0-95D44B27F93B}" destId="{2BE9DA58-E44B-4A65-8FA9-EBFCB72E31BA}" srcOrd="4" destOrd="0" presId="urn:microsoft.com/office/officeart/2005/8/layout/process4"/>
    <dgm:cxn modelId="{29285F35-5384-47ED-B968-E67494CB2CC0}" type="presParOf" srcId="{2BE9DA58-E44B-4A65-8FA9-EBFCB72E31BA}" destId="{B6AB1EC3-5A37-4789-87FB-585466391305}"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87F307D-6F20-477F-BF44-09EACBA1E7B0}"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095FBCB-BC1A-4F95-8316-B4E166B43978}">
      <dgm:prSet/>
      <dgm:spPr/>
      <dgm:t>
        <a:bodyPr/>
        <a:lstStyle/>
        <a:p>
          <a:r>
            <a:rPr lang="da-DK"/>
            <a:t>At fritidsliv er blevet en arena for selvvalg…</a:t>
          </a:r>
          <a:endParaRPr lang="en-US"/>
        </a:p>
      </dgm:t>
    </dgm:pt>
    <dgm:pt modelId="{1577E4FB-C25B-448C-90BF-52CD49626766}" type="parTrans" cxnId="{A9988D70-34EA-42D8-B61C-56DB313AE73D}">
      <dgm:prSet/>
      <dgm:spPr/>
      <dgm:t>
        <a:bodyPr/>
        <a:lstStyle/>
        <a:p>
          <a:endParaRPr lang="en-US"/>
        </a:p>
      </dgm:t>
    </dgm:pt>
    <dgm:pt modelId="{95A3A3E9-9D7C-4690-B51E-5642820AAC20}" type="sibTrans" cxnId="{A9988D70-34EA-42D8-B61C-56DB313AE73D}">
      <dgm:prSet/>
      <dgm:spPr/>
      <dgm:t>
        <a:bodyPr/>
        <a:lstStyle/>
        <a:p>
          <a:endParaRPr lang="en-US"/>
        </a:p>
      </dgm:t>
    </dgm:pt>
    <dgm:pt modelId="{7375D9B6-9BF6-45C8-9AB5-9580510CF64A}">
      <dgm:prSet/>
      <dgm:spPr/>
      <dgm:t>
        <a:bodyPr/>
        <a:lstStyle/>
        <a:p>
          <a:r>
            <a:rPr lang="da-DK"/>
            <a:t>At man ikke oplever at trænerne/de voksne behandler en med respekt….</a:t>
          </a:r>
          <a:endParaRPr lang="en-US"/>
        </a:p>
      </dgm:t>
    </dgm:pt>
    <dgm:pt modelId="{72652D26-00F0-4DA2-AB5C-14C3B5A8BFD0}" type="parTrans" cxnId="{AE190324-3094-4633-8207-3510182870A4}">
      <dgm:prSet/>
      <dgm:spPr/>
      <dgm:t>
        <a:bodyPr/>
        <a:lstStyle/>
        <a:p>
          <a:endParaRPr lang="en-US"/>
        </a:p>
      </dgm:t>
    </dgm:pt>
    <dgm:pt modelId="{9EC01077-56F9-407F-8416-3672CC4FC294}" type="sibTrans" cxnId="{AE190324-3094-4633-8207-3510182870A4}">
      <dgm:prSet/>
      <dgm:spPr/>
      <dgm:t>
        <a:bodyPr/>
        <a:lstStyle/>
        <a:p>
          <a:endParaRPr lang="en-US"/>
        </a:p>
      </dgm:t>
    </dgm:pt>
    <dgm:pt modelId="{5D5D3CC8-03D8-4A69-AD85-264F6A7B11A5}">
      <dgm:prSet/>
      <dgm:spPr/>
      <dgm:t>
        <a:bodyPr/>
        <a:lstStyle/>
        <a:p>
          <a:r>
            <a:rPr lang="da-DK"/>
            <a:t>At træningsfrekvensen er for lav!</a:t>
          </a:r>
          <a:endParaRPr lang="en-US"/>
        </a:p>
      </dgm:t>
    </dgm:pt>
    <dgm:pt modelId="{EEFF736E-FF9E-4F2D-97D3-3159141320AC}" type="parTrans" cxnId="{E79C635E-906D-47D7-8EF0-DAA382994777}">
      <dgm:prSet/>
      <dgm:spPr/>
      <dgm:t>
        <a:bodyPr/>
        <a:lstStyle/>
        <a:p>
          <a:endParaRPr lang="en-US"/>
        </a:p>
      </dgm:t>
    </dgm:pt>
    <dgm:pt modelId="{A025C465-6A5F-4EB8-8679-B76633A86395}" type="sibTrans" cxnId="{E79C635E-906D-47D7-8EF0-DAA382994777}">
      <dgm:prSet/>
      <dgm:spPr/>
      <dgm:t>
        <a:bodyPr/>
        <a:lstStyle/>
        <a:p>
          <a:endParaRPr lang="en-US"/>
        </a:p>
      </dgm:t>
    </dgm:pt>
    <dgm:pt modelId="{33C9E9E6-4DB4-4645-8284-3F02E6B35517}">
      <dgm:prSet/>
      <dgm:spPr/>
      <dgm:t>
        <a:bodyPr/>
        <a:lstStyle/>
        <a:p>
          <a:r>
            <a:rPr lang="da-DK"/>
            <a:t>At man ikke oplever at kvaliteten er god!</a:t>
          </a:r>
          <a:endParaRPr lang="en-US"/>
        </a:p>
      </dgm:t>
    </dgm:pt>
    <dgm:pt modelId="{460A42C3-95F7-41E4-AACD-8D58E7D28D7A}" type="parTrans" cxnId="{6730E701-8CD3-453E-9B4D-083E16F2F003}">
      <dgm:prSet/>
      <dgm:spPr/>
      <dgm:t>
        <a:bodyPr/>
        <a:lstStyle/>
        <a:p>
          <a:endParaRPr lang="en-US"/>
        </a:p>
      </dgm:t>
    </dgm:pt>
    <dgm:pt modelId="{62819ABC-EA6D-4590-A2A2-8F2C7B3B0491}" type="sibTrans" cxnId="{6730E701-8CD3-453E-9B4D-083E16F2F003}">
      <dgm:prSet/>
      <dgm:spPr/>
      <dgm:t>
        <a:bodyPr/>
        <a:lstStyle/>
        <a:p>
          <a:endParaRPr lang="en-US"/>
        </a:p>
      </dgm:t>
    </dgm:pt>
    <dgm:pt modelId="{3A436045-B157-4214-8286-850BA7C264C8}">
      <dgm:prSet/>
      <dgm:spPr/>
      <dgm:t>
        <a:bodyPr/>
        <a:lstStyle/>
        <a:p>
          <a:r>
            <a:rPr lang="da-DK"/>
            <a:t>At man ikke er ”god” nok i overgangen fra ”børne- til ungdomsidræt”</a:t>
          </a:r>
          <a:endParaRPr lang="en-US"/>
        </a:p>
      </dgm:t>
    </dgm:pt>
    <dgm:pt modelId="{317307D9-82D9-4B77-921A-1EE67D530FA9}" type="parTrans" cxnId="{E200FC85-8345-4962-8F24-0074C3E6C384}">
      <dgm:prSet/>
      <dgm:spPr/>
      <dgm:t>
        <a:bodyPr/>
        <a:lstStyle/>
        <a:p>
          <a:endParaRPr lang="en-US"/>
        </a:p>
      </dgm:t>
    </dgm:pt>
    <dgm:pt modelId="{E96E6ABF-426F-428E-8B94-AE4F866E90ED}" type="sibTrans" cxnId="{E200FC85-8345-4962-8F24-0074C3E6C384}">
      <dgm:prSet/>
      <dgm:spPr/>
      <dgm:t>
        <a:bodyPr/>
        <a:lstStyle/>
        <a:p>
          <a:endParaRPr lang="en-US"/>
        </a:p>
      </dgm:t>
    </dgm:pt>
    <dgm:pt modelId="{61E6063F-BADE-49F7-BAF5-6F10580BFFE1}" type="pres">
      <dgm:prSet presAssocID="{A87F307D-6F20-477F-BF44-09EACBA1E7B0}" presName="root" presStyleCnt="0">
        <dgm:presLayoutVars>
          <dgm:dir/>
          <dgm:resizeHandles val="exact"/>
        </dgm:presLayoutVars>
      </dgm:prSet>
      <dgm:spPr/>
    </dgm:pt>
    <dgm:pt modelId="{EC5E5748-B76F-4290-A942-3F48C3741024}" type="pres">
      <dgm:prSet presAssocID="{3095FBCB-BC1A-4F95-8316-B4E166B43978}" presName="compNode" presStyleCnt="0"/>
      <dgm:spPr/>
    </dgm:pt>
    <dgm:pt modelId="{70B20B8A-DD2D-493A-BC06-FD801B662106}" type="pres">
      <dgm:prSet presAssocID="{3095FBCB-BC1A-4F95-8316-B4E166B43978}" presName="bgRect" presStyleLbl="bgShp" presStyleIdx="0" presStyleCnt="5"/>
      <dgm:spPr/>
    </dgm:pt>
    <dgm:pt modelId="{92948D63-4FCA-4AC5-B5AA-DA5A72F20CD6}" type="pres">
      <dgm:prSet presAssocID="{3095FBCB-BC1A-4F95-8316-B4E166B4397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ranslate"/>
        </a:ext>
      </dgm:extLst>
    </dgm:pt>
    <dgm:pt modelId="{8F99F370-ACDE-421A-A676-3305740C0D16}" type="pres">
      <dgm:prSet presAssocID="{3095FBCB-BC1A-4F95-8316-B4E166B43978}" presName="spaceRect" presStyleCnt="0"/>
      <dgm:spPr/>
    </dgm:pt>
    <dgm:pt modelId="{521C93DA-2BB9-4875-BE64-4FD12A4EAB46}" type="pres">
      <dgm:prSet presAssocID="{3095FBCB-BC1A-4F95-8316-B4E166B43978}" presName="parTx" presStyleLbl="revTx" presStyleIdx="0" presStyleCnt="5">
        <dgm:presLayoutVars>
          <dgm:chMax val="0"/>
          <dgm:chPref val="0"/>
        </dgm:presLayoutVars>
      </dgm:prSet>
      <dgm:spPr/>
    </dgm:pt>
    <dgm:pt modelId="{9D158030-7C47-475C-8ABF-5A1F51EBA346}" type="pres">
      <dgm:prSet presAssocID="{95A3A3E9-9D7C-4690-B51E-5642820AAC20}" presName="sibTrans" presStyleCnt="0"/>
      <dgm:spPr/>
    </dgm:pt>
    <dgm:pt modelId="{DEC00AF9-0E43-43A4-AB8D-6A70939A49FF}" type="pres">
      <dgm:prSet presAssocID="{7375D9B6-9BF6-45C8-9AB5-9580510CF64A}" presName="compNode" presStyleCnt="0"/>
      <dgm:spPr/>
    </dgm:pt>
    <dgm:pt modelId="{8A64998B-FE7D-47BA-A568-DFA42CCACE1D}" type="pres">
      <dgm:prSet presAssocID="{7375D9B6-9BF6-45C8-9AB5-9580510CF64A}" presName="bgRect" presStyleLbl="bgShp" presStyleIdx="1" presStyleCnt="5"/>
      <dgm:spPr/>
    </dgm:pt>
    <dgm:pt modelId="{826285C5-EBDC-46A9-B72C-6FAC067E00A7}" type="pres">
      <dgm:prSet presAssocID="{7375D9B6-9BF6-45C8-9AB5-9580510CF64A}"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amily"/>
        </a:ext>
      </dgm:extLst>
    </dgm:pt>
    <dgm:pt modelId="{7693914B-7FD6-49FC-AA4A-492DC0D26FE2}" type="pres">
      <dgm:prSet presAssocID="{7375D9B6-9BF6-45C8-9AB5-9580510CF64A}" presName="spaceRect" presStyleCnt="0"/>
      <dgm:spPr/>
    </dgm:pt>
    <dgm:pt modelId="{818847EA-7352-4DDA-A027-05CD4DC3C032}" type="pres">
      <dgm:prSet presAssocID="{7375D9B6-9BF6-45C8-9AB5-9580510CF64A}" presName="parTx" presStyleLbl="revTx" presStyleIdx="1" presStyleCnt="5">
        <dgm:presLayoutVars>
          <dgm:chMax val="0"/>
          <dgm:chPref val="0"/>
        </dgm:presLayoutVars>
      </dgm:prSet>
      <dgm:spPr/>
    </dgm:pt>
    <dgm:pt modelId="{CDA83E6F-0F44-49BF-BF69-537CCC85290F}" type="pres">
      <dgm:prSet presAssocID="{9EC01077-56F9-407F-8416-3672CC4FC294}" presName="sibTrans" presStyleCnt="0"/>
      <dgm:spPr/>
    </dgm:pt>
    <dgm:pt modelId="{2DDA8707-180F-486E-B396-E79593D475FC}" type="pres">
      <dgm:prSet presAssocID="{5D5D3CC8-03D8-4A69-AD85-264F6A7B11A5}" presName="compNode" presStyleCnt="0"/>
      <dgm:spPr/>
    </dgm:pt>
    <dgm:pt modelId="{4239D1C3-76ED-4571-AAD1-6C9DD78ED476}" type="pres">
      <dgm:prSet presAssocID="{5D5D3CC8-03D8-4A69-AD85-264F6A7B11A5}" presName="bgRect" presStyleLbl="bgShp" presStyleIdx="2" presStyleCnt="5"/>
      <dgm:spPr/>
    </dgm:pt>
    <dgm:pt modelId="{874F9653-2E5C-47F9-BBF4-14AE32EDCFEC}" type="pres">
      <dgm:prSet presAssocID="{5D5D3CC8-03D8-4A69-AD85-264F6A7B11A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Robot"/>
        </a:ext>
      </dgm:extLst>
    </dgm:pt>
    <dgm:pt modelId="{B07144F1-B006-4BED-BA83-FF36F3508669}" type="pres">
      <dgm:prSet presAssocID="{5D5D3CC8-03D8-4A69-AD85-264F6A7B11A5}" presName="spaceRect" presStyleCnt="0"/>
      <dgm:spPr/>
    </dgm:pt>
    <dgm:pt modelId="{2E2E08DE-58ED-4A59-BF40-85E87389AF7E}" type="pres">
      <dgm:prSet presAssocID="{5D5D3CC8-03D8-4A69-AD85-264F6A7B11A5}" presName="parTx" presStyleLbl="revTx" presStyleIdx="2" presStyleCnt="5">
        <dgm:presLayoutVars>
          <dgm:chMax val="0"/>
          <dgm:chPref val="0"/>
        </dgm:presLayoutVars>
      </dgm:prSet>
      <dgm:spPr/>
    </dgm:pt>
    <dgm:pt modelId="{AEB92765-CF04-4809-824C-2093ED8CD6B2}" type="pres">
      <dgm:prSet presAssocID="{A025C465-6A5F-4EB8-8679-B76633A86395}" presName="sibTrans" presStyleCnt="0"/>
      <dgm:spPr/>
    </dgm:pt>
    <dgm:pt modelId="{794E1DEC-120D-41D3-8630-F6149AAE3F8C}" type="pres">
      <dgm:prSet presAssocID="{33C9E9E6-4DB4-4645-8284-3F02E6B35517}" presName="compNode" presStyleCnt="0"/>
      <dgm:spPr/>
    </dgm:pt>
    <dgm:pt modelId="{9E40623A-B6A7-4374-BD93-E5A0D15B140B}" type="pres">
      <dgm:prSet presAssocID="{33C9E9E6-4DB4-4645-8284-3F02E6B35517}" presName="bgRect" presStyleLbl="bgShp" presStyleIdx="3" presStyleCnt="5"/>
      <dgm:spPr/>
    </dgm:pt>
    <dgm:pt modelId="{4BBDD2DF-534A-4363-91CD-48ECAFC59DFF}" type="pres">
      <dgm:prSet presAssocID="{33C9E9E6-4DB4-4645-8284-3F02E6B3551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Wines"/>
        </a:ext>
      </dgm:extLst>
    </dgm:pt>
    <dgm:pt modelId="{02A5B8C1-EE8F-4707-B8A0-1E05679BD737}" type="pres">
      <dgm:prSet presAssocID="{33C9E9E6-4DB4-4645-8284-3F02E6B35517}" presName="spaceRect" presStyleCnt="0"/>
      <dgm:spPr/>
    </dgm:pt>
    <dgm:pt modelId="{34725983-B188-4A12-8B18-7DBD063CEB15}" type="pres">
      <dgm:prSet presAssocID="{33C9E9E6-4DB4-4645-8284-3F02E6B35517}" presName="parTx" presStyleLbl="revTx" presStyleIdx="3" presStyleCnt="5">
        <dgm:presLayoutVars>
          <dgm:chMax val="0"/>
          <dgm:chPref val="0"/>
        </dgm:presLayoutVars>
      </dgm:prSet>
      <dgm:spPr/>
    </dgm:pt>
    <dgm:pt modelId="{64E5E701-9BFE-4434-8D12-100D2CE2A0AC}" type="pres">
      <dgm:prSet presAssocID="{62819ABC-EA6D-4590-A2A2-8F2C7B3B0491}" presName="sibTrans" presStyleCnt="0"/>
      <dgm:spPr/>
    </dgm:pt>
    <dgm:pt modelId="{8B95F1E4-54A0-464D-9F9D-E37DF25731AB}" type="pres">
      <dgm:prSet presAssocID="{3A436045-B157-4214-8286-850BA7C264C8}" presName="compNode" presStyleCnt="0"/>
      <dgm:spPr/>
    </dgm:pt>
    <dgm:pt modelId="{4A3B5BD3-248F-45D5-A23D-534C87AB122B}" type="pres">
      <dgm:prSet presAssocID="{3A436045-B157-4214-8286-850BA7C264C8}" presName="bgRect" presStyleLbl="bgShp" presStyleIdx="4" presStyleCnt="5"/>
      <dgm:spPr/>
    </dgm:pt>
    <dgm:pt modelId="{7B1E86B1-DEF2-4C7E-BD31-E07AF01C050E}" type="pres">
      <dgm:prSet presAssocID="{3A436045-B157-4214-8286-850BA7C264C8}"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ingerprint"/>
        </a:ext>
      </dgm:extLst>
    </dgm:pt>
    <dgm:pt modelId="{B0A9F350-812F-4D8A-A12E-AD08CED97589}" type="pres">
      <dgm:prSet presAssocID="{3A436045-B157-4214-8286-850BA7C264C8}" presName="spaceRect" presStyleCnt="0"/>
      <dgm:spPr/>
    </dgm:pt>
    <dgm:pt modelId="{E6E0D3DC-4E2E-4185-BA0C-0C4D3CA0F409}" type="pres">
      <dgm:prSet presAssocID="{3A436045-B157-4214-8286-850BA7C264C8}" presName="parTx" presStyleLbl="revTx" presStyleIdx="4" presStyleCnt="5">
        <dgm:presLayoutVars>
          <dgm:chMax val="0"/>
          <dgm:chPref val="0"/>
        </dgm:presLayoutVars>
      </dgm:prSet>
      <dgm:spPr/>
    </dgm:pt>
  </dgm:ptLst>
  <dgm:cxnLst>
    <dgm:cxn modelId="{6730E701-8CD3-453E-9B4D-083E16F2F003}" srcId="{A87F307D-6F20-477F-BF44-09EACBA1E7B0}" destId="{33C9E9E6-4DB4-4645-8284-3F02E6B35517}" srcOrd="3" destOrd="0" parTransId="{460A42C3-95F7-41E4-AACD-8D58E7D28D7A}" sibTransId="{62819ABC-EA6D-4590-A2A2-8F2C7B3B0491}"/>
    <dgm:cxn modelId="{54AFB314-6B48-424C-B1E5-66A68DD7C2BD}" type="presOf" srcId="{7375D9B6-9BF6-45C8-9AB5-9580510CF64A}" destId="{818847EA-7352-4DDA-A027-05CD4DC3C032}" srcOrd="0" destOrd="0" presId="urn:microsoft.com/office/officeart/2018/2/layout/IconVerticalSolidList"/>
    <dgm:cxn modelId="{AE190324-3094-4633-8207-3510182870A4}" srcId="{A87F307D-6F20-477F-BF44-09EACBA1E7B0}" destId="{7375D9B6-9BF6-45C8-9AB5-9580510CF64A}" srcOrd="1" destOrd="0" parTransId="{72652D26-00F0-4DA2-AB5C-14C3B5A8BFD0}" sibTransId="{9EC01077-56F9-407F-8416-3672CC4FC294}"/>
    <dgm:cxn modelId="{B0699B2B-DFCD-485A-B877-871C6FCA0907}" type="presOf" srcId="{3095FBCB-BC1A-4F95-8316-B4E166B43978}" destId="{521C93DA-2BB9-4875-BE64-4FD12A4EAB46}" srcOrd="0" destOrd="0" presId="urn:microsoft.com/office/officeart/2018/2/layout/IconVerticalSolidList"/>
    <dgm:cxn modelId="{481C4E3D-3FC3-4735-8515-49F2DB4F1B2F}" type="presOf" srcId="{33C9E9E6-4DB4-4645-8284-3F02E6B35517}" destId="{34725983-B188-4A12-8B18-7DBD063CEB15}" srcOrd="0" destOrd="0" presId="urn:microsoft.com/office/officeart/2018/2/layout/IconVerticalSolidList"/>
    <dgm:cxn modelId="{E79C635E-906D-47D7-8EF0-DAA382994777}" srcId="{A87F307D-6F20-477F-BF44-09EACBA1E7B0}" destId="{5D5D3CC8-03D8-4A69-AD85-264F6A7B11A5}" srcOrd="2" destOrd="0" parTransId="{EEFF736E-FF9E-4F2D-97D3-3159141320AC}" sibTransId="{A025C465-6A5F-4EB8-8679-B76633A86395}"/>
    <dgm:cxn modelId="{A9988D70-34EA-42D8-B61C-56DB313AE73D}" srcId="{A87F307D-6F20-477F-BF44-09EACBA1E7B0}" destId="{3095FBCB-BC1A-4F95-8316-B4E166B43978}" srcOrd="0" destOrd="0" parTransId="{1577E4FB-C25B-448C-90BF-52CD49626766}" sibTransId="{95A3A3E9-9D7C-4690-B51E-5642820AAC20}"/>
    <dgm:cxn modelId="{E200FC85-8345-4962-8F24-0074C3E6C384}" srcId="{A87F307D-6F20-477F-BF44-09EACBA1E7B0}" destId="{3A436045-B157-4214-8286-850BA7C264C8}" srcOrd="4" destOrd="0" parTransId="{317307D9-82D9-4B77-921A-1EE67D530FA9}" sibTransId="{E96E6ABF-426F-428E-8B94-AE4F866E90ED}"/>
    <dgm:cxn modelId="{79925DC5-879E-45BB-8A22-79D6A0A4B9AF}" type="presOf" srcId="{3A436045-B157-4214-8286-850BA7C264C8}" destId="{E6E0D3DC-4E2E-4185-BA0C-0C4D3CA0F409}" srcOrd="0" destOrd="0" presId="urn:microsoft.com/office/officeart/2018/2/layout/IconVerticalSolidList"/>
    <dgm:cxn modelId="{6AB6E2CE-C91E-4BE9-8FAE-D8D79196074E}" type="presOf" srcId="{5D5D3CC8-03D8-4A69-AD85-264F6A7B11A5}" destId="{2E2E08DE-58ED-4A59-BF40-85E87389AF7E}" srcOrd="0" destOrd="0" presId="urn:microsoft.com/office/officeart/2018/2/layout/IconVerticalSolidList"/>
    <dgm:cxn modelId="{25C87FD2-E109-47DF-B453-BA6D0DAACD8B}" type="presOf" srcId="{A87F307D-6F20-477F-BF44-09EACBA1E7B0}" destId="{61E6063F-BADE-49F7-BAF5-6F10580BFFE1}" srcOrd="0" destOrd="0" presId="urn:microsoft.com/office/officeart/2018/2/layout/IconVerticalSolidList"/>
    <dgm:cxn modelId="{84318FAE-71B7-460B-BA37-73A34F533BB0}" type="presParOf" srcId="{61E6063F-BADE-49F7-BAF5-6F10580BFFE1}" destId="{EC5E5748-B76F-4290-A942-3F48C3741024}" srcOrd="0" destOrd="0" presId="urn:microsoft.com/office/officeart/2018/2/layout/IconVerticalSolidList"/>
    <dgm:cxn modelId="{3E77A1A9-8729-4C06-B864-1B14A30E13E3}" type="presParOf" srcId="{EC5E5748-B76F-4290-A942-3F48C3741024}" destId="{70B20B8A-DD2D-493A-BC06-FD801B662106}" srcOrd="0" destOrd="0" presId="urn:microsoft.com/office/officeart/2018/2/layout/IconVerticalSolidList"/>
    <dgm:cxn modelId="{7491D83D-31BC-4D88-A328-358C6EA36DB4}" type="presParOf" srcId="{EC5E5748-B76F-4290-A942-3F48C3741024}" destId="{92948D63-4FCA-4AC5-B5AA-DA5A72F20CD6}" srcOrd="1" destOrd="0" presId="urn:microsoft.com/office/officeart/2018/2/layout/IconVerticalSolidList"/>
    <dgm:cxn modelId="{B7110603-3DAF-4DE4-BA55-67C9842412E4}" type="presParOf" srcId="{EC5E5748-B76F-4290-A942-3F48C3741024}" destId="{8F99F370-ACDE-421A-A676-3305740C0D16}" srcOrd="2" destOrd="0" presId="urn:microsoft.com/office/officeart/2018/2/layout/IconVerticalSolidList"/>
    <dgm:cxn modelId="{1C3C7ADC-850E-4B77-9A41-90AB0EA1C564}" type="presParOf" srcId="{EC5E5748-B76F-4290-A942-3F48C3741024}" destId="{521C93DA-2BB9-4875-BE64-4FD12A4EAB46}" srcOrd="3" destOrd="0" presId="urn:microsoft.com/office/officeart/2018/2/layout/IconVerticalSolidList"/>
    <dgm:cxn modelId="{1E7C607C-9A55-479C-A103-82A17BB8CB41}" type="presParOf" srcId="{61E6063F-BADE-49F7-BAF5-6F10580BFFE1}" destId="{9D158030-7C47-475C-8ABF-5A1F51EBA346}" srcOrd="1" destOrd="0" presId="urn:microsoft.com/office/officeart/2018/2/layout/IconVerticalSolidList"/>
    <dgm:cxn modelId="{0B4415BA-ED5C-4B3A-8DC6-F6BCD12DD81B}" type="presParOf" srcId="{61E6063F-BADE-49F7-BAF5-6F10580BFFE1}" destId="{DEC00AF9-0E43-43A4-AB8D-6A70939A49FF}" srcOrd="2" destOrd="0" presId="urn:microsoft.com/office/officeart/2018/2/layout/IconVerticalSolidList"/>
    <dgm:cxn modelId="{AF71B052-B884-4C5F-907A-1FCA862A3FCF}" type="presParOf" srcId="{DEC00AF9-0E43-43A4-AB8D-6A70939A49FF}" destId="{8A64998B-FE7D-47BA-A568-DFA42CCACE1D}" srcOrd="0" destOrd="0" presId="urn:microsoft.com/office/officeart/2018/2/layout/IconVerticalSolidList"/>
    <dgm:cxn modelId="{B0D1F239-91D2-49EC-B41D-C436ACB52AA1}" type="presParOf" srcId="{DEC00AF9-0E43-43A4-AB8D-6A70939A49FF}" destId="{826285C5-EBDC-46A9-B72C-6FAC067E00A7}" srcOrd="1" destOrd="0" presId="urn:microsoft.com/office/officeart/2018/2/layout/IconVerticalSolidList"/>
    <dgm:cxn modelId="{80F34D9D-8403-4A18-BBED-BB68238062C8}" type="presParOf" srcId="{DEC00AF9-0E43-43A4-AB8D-6A70939A49FF}" destId="{7693914B-7FD6-49FC-AA4A-492DC0D26FE2}" srcOrd="2" destOrd="0" presId="urn:microsoft.com/office/officeart/2018/2/layout/IconVerticalSolidList"/>
    <dgm:cxn modelId="{2A8F1EB2-3A81-4DA8-89F1-2651D5A7D0D0}" type="presParOf" srcId="{DEC00AF9-0E43-43A4-AB8D-6A70939A49FF}" destId="{818847EA-7352-4DDA-A027-05CD4DC3C032}" srcOrd="3" destOrd="0" presId="urn:microsoft.com/office/officeart/2018/2/layout/IconVerticalSolidList"/>
    <dgm:cxn modelId="{111A305E-C1D4-440B-B13D-9ACF3FEE6B00}" type="presParOf" srcId="{61E6063F-BADE-49F7-BAF5-6F10580BFFE1}" destId="{CDA83E6F-0F44-49BF-BF69-537CCC85290F}" srcOrd="3" destOrd="0" presId="urn:microsoft.com/office/officeart/2018/2/layout/IconVerticalSolidList"/>
    <dgm:cxn modelId="{DC7F3E86-45AF-43FD-A15D-15D578FC818E}" type="presParOf" srcId="{61E6063F-BADE-49F7-BAF5-6F10580BFFE1}" destId="{2DDA8707-180F-486E-B396-E79593D475FC}" srcOrd="4" destOrd="0" presId="urn:microsoft.com/office/officeart/2018/2/layout/IconVerticalSolidList"/>
    <dgm:cxn modelId="{0FACBA6A-1DE8-4DB7-9862-4E420F43DE35}" type="presParOf" srcId="{2DDA8707-180F-486E-B396-E79593D475FC}" destId="{4239D1C3-76ED-4571-AAD1-6C9DD78ED476}" srcOrd="0" destOrd="0" presId="urn:microsoft.com/office/officeart/2018/2/layout/IconVerticalSolidList"/>
    <dgm:cxn modelId="{C2166D8E-15BA-4A7A-8EDB-F5902F0B2635}" type="presParOf" srcId="{2DDA8707-180F-486E-B396-E79593D475FC}" destId="{874F9653-2E5C-47F9-BBF4-14AE32EDCFEC}" srcOrd="1" destOrd="0" presId="urn:microsoft.com/office/officeart/2018/2/layout/IconVerticalSolidList"/>
    <dgm:cxn modelId="{D160ECEA-BFA6-48E6-8DE8-4AE9B5EE5F36}" type="presParOf" srcId="{2DDA8707-180F-486E-B396-E79593D475FC}" destId="{B07144F1-B006-4BED-BA83-FF36F3508669}" srcOrd="2" destOrd="0" presId="urn:microsoft.com/office/officeart/2018/2/layout/IconVerticalSolidList"/>
    <dgm:cxn modelId="{BEE0BC01-070E-4CD5-B0FB-B25A1FAECE29}" type="presParOf" srcId="{2DDA8707-180F-486E-B396-E79593D475FC}" destId="{2E2E08DE-58ED-4A59-BF40-85E87389AF7E}" srcOrd="3" destOrd="0" presId="urn:microsoft.com/office/officeart/2018/2/layout/IconVerticalSolidList"/>
    <dgm:cxn modelId="{957E8CAC-3499-4A79-A9C7-09BF98DADE10}" type="presParOf" srcId="{61E6063F-BADE-49F7-BAF5-6F10580BFFE1}" destId="{AEB92765-CF04-4809-824C-2093ED8CD6B2}" srcOrd="5" destOrd="0" presId="urn:microsoft.com/office/officeart/2018/2/layout/IconVerticalSolidList"/>
    <dgm:cxn modelId="{B5A3DA19-320C-4495-BE40-D45C1D07DECB}" type="presParOf" srcId="{61E6063F-BADE-49F7-BAF5-6F10580BFFE1}" destId="{794E1DEC-120D-41D3-8630-F6149AAE3F8C}" srcOrd="6" destOrd="0" presId="urn:microsoft.com/office/officeart/2018/2/layout/IconVerticalSolidList"/>
    <dgm:cxn modelId="{226030C7-6F9B-43DE-8783-510EDB573780}" type="presParOf" srcId="{794E1DEC-120D-41D3-8630-F6149AAE3F8C}" destId="{9E40623A-B6A7-4374-BD93-E5A0D15B140B}" srcOrd="0" destOrd="0" presId="urn:microsoft.com/office/officeart/2018/2/layout/IconVerticalSolidList"/>
    <dgm:cxn modelId="{85A01623-93C5-4157-82C8-8F6BECA1809E}" type="presParOf" srcId="{794E1DEC-120D-41D3-8630-F6149AAE3F8C}" destId="{4BBDD2DF-534A-4363-91CD-48ECAFC59DFF}" srcOrd="1" destOrd="0" presId="urn:microsoft.com/office/officeart/2018/2/layout/IconVerticalSolidList"/>
    <dgm:cxn modelId="{4DDB6FDE-F8F0-4F2D-BB7C-E9DC5DE6C0CA}" type="presParOf" srcId="{794E1DEC-120D-41D3-8630-F6149AAE3F8C}" destId="{02A5B8C1-EE8F-4707-B8A0-1E05679BD737}" srcOrd="2" destOrd="0" presId="urn:microsoft.com/office/officeart/2018/2/layout/IconVerticalSolidList"/>
    <dgm:cxn modelId="{AF1718C3-4277-4808-87E9-FB29E1D1E1F0}" type="presParOf" srcId="{794E1DEC-120D-41D3-8630-F6149AAE3F8C}" destId="{34725983-B188-4A12-8B18-7DBD063CEB15}" srcOrd="3" destOrd="0" presId="urn:microsoft.com/office/officeart/2018/2/layout/IconVerticalSolidList"/>
    <dgm:cxn modelId="{0D724FC5-B9EE-4030-AE09-D3216AB08690}" type="presParOf" srcId="{61E6063F-BADE-49F7-BAF5-6F10580BFFE1}" destId="{64E5E701-9BFE-4434-8D12-100D2CE2A0AC}" srcOrd="7" destOrd="0" presId="urn:microsoft.com/office/officeart/2018/2/layout/IconVerticalSolidList"/>
    <dgm:cxn modelId="{D70A4ECB-E8EF-485A-A837-31E136F894A1}" type="presParOf" srcId="{61E6063F-BADE-49F7-BAF5-6F10580BFFE1}" destId="{8B95F1E4-54A0-464D-9F9D-E37DF25731AB}" srcOrd="8" destOrd="0" presId="urn:microsoft.com/office/officeart/2018/2/layout/IconVerticalSolidList"/>
    <dgm:cxn modelId="{AF2E1BD7-3EE4-4EB4-8768-1FEEB8102B25}" type="presParOf" srcId="{8B95F1E4-54A0-464D-9F9D-E37DF25731AB}" destId="{4A3B5BD3-248F-45D5-A23D-534C87AB122B}" srcOrd="0" destOrd="0" presId="urn:microsoft.com/office/officeart/2018/2/layout/IconVerticalSolidList"/>
    <dgm:cxn modelId="{05EBD2C9-9A48-4745-AA7B-879F0146C643}" type="presParOf" srcId="{8B95F1E4-54A0-464D-9F9D-E37DF25731AB}" destId="{7B1E86B1-DEF2-4C7E-BD31-E07AF01C050E}" srcOrd="1" destOrd="0" presId="urn:microsoft.com/office/officeart/2018/2/layout/IconVerticalSolidList"/>
    <dgm:cxn modelId="{207AA2CB-CA9F-4E4C-9CB9-7888182A3315}" type="presParOf" srcId="{8B95F1E4-54A0-464D-9F9D-E37DF25731AB}" destId="{B0A9F350-812F-4D8A-A12E-AD08CED97589}" srcOrd="2" destOrd="0" presId="urn:microsoft.com/office/officeart/2018/2/layout/IconVerticalSolidList"/>
    <dgm:cxn modelId="{81FF2906-E8EC-4FFB-B0E7-76757D6BFE3B}" type="presParOf" srcId="{8B95F1E4-54A0-464D-9F9D-E37DF25731AB}" destId="{E6E0D3DC-4E2E-4185-BA0C-0C4D3CA0F40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64D1BE-0502-4300-B564-AEE4D3670C60}">
      <dsp:nvSpPr>
        <dsp:cNvPr id="0" name=""/>
        <dsp:cNvSpPr/>
      </dsp:nvSpPr>
      <dsp:spPr>
        <a:xfrm>
          <a:off x="0" y="7590"/>
          <a:ext cx="7886700"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da-DK" sz="2600" kern="1200" dirty="0"/>
            <a:t>1.bølge: Mit barn ligner Chris Evert…..</a:t>
          </a:r>
          <a:endParaRPr lang="en-US" sz="2600" kern="1200" dirty="0"/>
        </a:p>
      </dsp:txBody>
      <dsp:txXfrm>
        <a:off x="50420" y="58010"/>
        <a:ext cx="7785860" cy="932014"/>
      </dsp:txXfrm>
    </dsp:sp>
    <dsp:sp modelId="{D55BE961-EBBB-42F8-A2AF-B925DEB2DD55}">
      <dsp:nvSpPr>
        <dsp:cNvPr id="0" name=""/>
        <dsp:cNvSpPr/>
      </dsp:nvSpPr>
      <dsp:spPr>
        <a:xfrm>
          <a:off x="0" y="1115324"/>
          <a:ext cx="7886700"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da-DK" sz="2600" kern="1200" dirty="0"/>
            <a:t>2. bølge: Jeg vil spille tennis fordi Line gør det…. – en arena for selvvalg…..</a:t>
          </a:r>
          <a:endParaRPr lang="en-US" sz="2600" kern="1200" dirty="0"/>
        </a:p>
      </dsp:txBody>
      <dsp:txXfrm>
        <a:off x="50420" y="1165744"/>
        <a:ext cx="7785860" cy="932014"/>
      </dsp:txXfrm>
    </dsp:sp>
    <dsp:sp modelId="{14D8CF8C-BA17-485D-8C22-C399818693F3}">
      <dsp:nvSpPr>
        <dsp:cNvPr id="0" name=""/>
        <dsp:cNvSpPr/>
      </dsp:nvSpPr>
      <dsp:spPr>
        <a:xfrm>
          <a:off x="0" y="2223059"/>
          <a:ext cx="7886700" cy="1032854"/>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defRPr cap="all"/>
          </a:pPr>
          <a:r>
            <a:rPr lang="da-DK" sz="2600" kern="1200" dirty="0"/>
            <a:t>3. bølge: Jeg vil spille fordi jeg synes det er fantastisk at…..</a:t>
          </a:r>
          <a:endParaRPr lang="en-US" sz="2600" kern="1200" dirty="0"/>
        </a:p>
      </dsp:txBody>
      <dsp:txXfrm>
        <a:off x="50420" y="2273479"/>
        <a:ext cx="7785860" cy="9320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1A53E-C4E6-41FC-8825-1F528B20924B}">
      <dsp:nvSpPr>
        <dsp:cNvPr id="0" name=""/>
        <dsp:cNvSpPr/>
      </dsp:nvSpPr>
      <dsp:spPr>
        <a:xfrm>
          <a:off x="0" y="3189740"/>
          <a:ext cx="5098256" cy="1046944"/>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a:t>Kombinationen af ’mindste fællesnævner’, trygge rammer, progression, og det at man får en fortrolighed med aktivitet og instruktør, ser ud til at være nogle af de ingredienser, der skal til, hvis foreningerne skal mere end blot at lave teambuilding-events!</a:t>
          </a:r>
          <a:endParaRPr lang="en-US" sz="1400" kern="1200"/>
        </a:p>
      </dsp:txBody>
      <dsp:txXfrm>
        <a:off x="0" y="3189740"/>
        <a:ext cx="5098256" cy="1046944"/>
      </dsp:txXfrm>
    </dsp:sp>
    <dsp:sp modelId="{97F6B973-30D3-462C-9E7E-F56B42AA4D9D}">
      <dsp:nvSpPr>
        <dsp:cNvPr id="0" name=""/>
        <dsp:cNvSpPr/>
      </dsp:nvSpPr>
      <dsp:spPr>
        <a:xfrm rot="10800000">
          <a:off x="0" y="1595244"/>
          <a:ext cx="5098256" cy="1610200"/>
        </a:xfrm>
        <a:prstGeom prst="upArrowCallout">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a:t>De intensive forløb betyder, at eleverne i det rigtige tempo – nemlig langsomt - og i en tryg arena - skolen! - bliver introduceret til aktiviteten og eventuelt oplever at mestre helt basale teknikker efter 4-6 gange af 1 1/2 times varighed. </a:t>
          </a:r>
          <a:endParaRPr lang="en-US" sz="1400" kern="1200"/>
        </a:p>
      </dsp:txBody>
      <dsp:txXfrm rot="10800000">
        <a:off x="0" y="1595244"/>
        <a:ext cx="5098256" cy="1046260"/>
      </dsp:txXfrm>
    </dsp:sp>
    <dsp:sp modelId="{B6AB1EC3-5A37-4789-87FB-585466391305}">
      <dsp:nvSpPr>
        <dsp:cNvPr id="0" name=""/>
        <dsp:cNvSpPr/>
      </dsp:nvSpPr>
      <dsp:spPr>
        <a:xfrm rot="10800000">
          <a:off x="0" y="748"/>
          <a:ext cx="5098256" cy="1610200"/>
        </a:xfrm>
        <a:prstGeom prst="upArrowCallout">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da-DK" sz="1400" kern="1200" dirty="0">
              <a:solidFill>
                <a:schemeClr val="bg1"/>
              </a:solidFill>
            </a:rPr>
            <a:t>Det korte intensive idrætsintroducerende forløb</a:t>
          </a:r>
          <a:r>
            <a:rPr lang="da-DK" sz="1400" kern="1200" dirty="0"/>
            <a:t>:</a:t>
          </a:r>
          <a:endParaRPr lang="en-US" sz="1400" kern="1200" dirty="0"/>
        </a:p>
      </dsp:txBody>
      <dsp:txXfrm rot="10800000">
        <a:off x="0" y="748"/>
        <a:ext cx="5098256" cy="10462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B20B8A-DD2D-493A-BC06-FD801B662106}">
      <dsp:nvSpPr>
        <dsp:cNvPr id="0" name=""/>
        <dsp:cNvSpPr/>
      </dsp:nvSpPr>
      <dsp:spPr>
        <a:xfrm>
          <a:off x="0" y="3448"/>
          <a:ext cx="4885203" cy="73452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48D63-4FCA-4AC5-B5AA-DA5A72F20CD6}">
      <dsp:nvSpPr>
        <dsp:cNvPr id="0" name=""/>
        <dsp:cNvSpPr/>
      </dsp:nvSpPr>
      <dsp:spPr>
        <a:xfrm>
          <a:off x="222194" y="168717"/>
          <a:ext cx="403990" cy="4039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1C93DA-2BB9-4875-BE64-4FD12A4EAB46}">
      <dsp:nvSpPr>
        <dsp:cNvPr id="0" name=""/>
        <dsp:cNvSpPr/>
      </dsp:nvSpPr>
      <dsp:spPr>
        <a:xfrm>
          <a:off x="848380" y="3448"/>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fritidsliv er blevet en arena for selvvalg…</a:t>
          </a:r>
          <a:endParaRPr lang="en-US" sz="1900" kern="1200"/>
        </a:p>
      </dsp:txBody>
      <dsp:txXfrm>
        <a:off x="848380" y="3448"/>
        <a:ext cx="4036822" cy="734528"/>
      </dsp:txXfrm>
    </dsp:sp>
    <dsp:sp modelId="{8A64998B-FE7D-47BA-A568-DFA42CCACE1D}">
      <dsp:nvSpPr>
        <dsp:cNvPr id="0" name=""/>
        <dsp:cNvSpPr/>
      </dsp:nvSpPr>
      <dsp:spPr>
        <a:xfrm>
          <a:off x="0" y="921609"/>
          <a:ext cx="4885203" cy="73452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6285C5-EBDC-46A9-B72C-6FAC067E00A7}">
      <dsp:nvSpPr>
        <dsp:cNvPr id="0" name=""/>
        <dsp:cNvSpPr/>
      </dsp:nvSpPr>
      <dsp:spPr>
        <a:xfrm>
          <a:off x="222194" y="1086878"/>
          <a:ext cx="403990" cy="4039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8847EA-7352-4DDA-A027-05CD4DC3C032}">
      <dsp:nvSpPr>
        <dsp:cNvPr id="0" name=""/>
        <dsp:cNvSpPr/>
      </dsp:nvSpPr>
      <dsp:spPr>
        <a:xfrm>
          <a:off x="848380" y="921609"/>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man ikke oplever at trænerne/de voksne behandler en med respekt….</a:t>
          </a:r>
          <a:endParaRPr lang="en-US" sz="1900" kern="1200"/>
        </a:p>
      </dsp:txBody>
      <dsp:txXfrm>
        <a:off x="848380" y="921609"/>
        <a:ext cx="4036822" cy="734528"/>
      </dsp:txXfrm>
    </dsp:sp>
    <dsp:sp modelId="{4239D1C3-76ED-4571-AAD1-6C9DD78ED476}">
      <dsp:nvSpPr>
        <dsp:cNvPr id="0" name=""/>
        <dsp:cNvSpPr/>
      </dsp:nvSpPr>
      <dsp:spPr>
        <a:xfrm>
          <a:off x="0" y="1839770"/>
          <a:ext cx="4885203" cy="73452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74F9653-2E5C-47F9-BBF4-14AE32EDCFEC}">
      <dsp:nvSpPr>
        <dsp:cNvPr id="0" name=""/>
        <dsp:cNvSpPr/>
      </dsp:nvSpPr>
      <dsp:spPr>
        <a:xfrm>
          <a:off x="222194" y="2005039"/>
          <a:ext cx="403990" cy="4039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2E08DE-58ED-4A59-BF40-85E87389AF7E}">
      <dsp:nvSpPr>
        <dsp:cNvPr id="0" name=""/>
        <dsp:cNvSpPr/>
      </dsp:nvSpPr>
      <dsp:spPr>
        <a:xfrm>
          <a:off x="848380" y="1839770"/>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træningsfrekvensen er for lav!</a:t>
          </a:r>
          <a:endParaRPr lang="en-US" sz="1900" kern="1200"/>
        </a:p>
      </dsp:txBody>
      <dsp:txXfrm>
        <a:off x="848380" y="1839770"/>
        <a:ext cx="4036822" cy="734528"/>
      </dsp:txXfrm>
    </dsp:sp>
    <dsp:sp modelId="{9E40623A-B6A7-4374-BD93-E5A0D15B140B}">
      <dsp:nvSpPr>
        <dsp:cNvPr id="0" name=""/>
        <dsp:cNvSpPr/>
      </dsp:nvSpPr>
      <dsp:spPr>
        <a:xfrm>
          <a:off x="0" y="2757931"/>
          <a:ext cx="4885203" cy="73452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BDD2DF-534A-4363-91CD-48ECAFC59DFF}">
      <dsp:nvSpPr>
        <dsp:cNvPr id="0" name=""/>
        <dsp:cNvSpPr/>
      </dsp:nvSpPr>
      <dsp:spPr>
        <a:xfrm>
          <a:off x="222194" y="2923199"/>
          <a:ext cx="403990" cy="4039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4725983-B188-4A12-8B18-7DBD063CEB15}">
      <dsp:nvSpPr>
        <dsp:cNvPr id="0" name=""/>
        <dsp:cNvSpPr/>
      </dsp:nvSpPr>
      <dsp:spPr>
        <a:xfrm>
          <a:off x="848380" y="2757931"/>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man ikke oplever at kvaliteten er god!</a:t>
          </a:r>
          <a:endParaRPr lang="en-US" sz="1900" kern="1200"/>
        </a:p>
      </dsp:txBody>
      <dsp:txXfrm>
        <a:off x="848380" y="2757931"/>
        <a:ext cx="4036822" cy="734528"/>
      </dsp:txXfrm>
    </dsp:sp>
    <dsp:sp modelId="{4A3B5BD3-248F-45D5-A23D-534C87AB122B}">
      <dsp:nvSpPr>
        <dsp:cNvPr id="0" name=""/>
        <dsp:cNvSpPr/>
      </dsp:nvSpPr>
      <dsp:spPr>
        <a:xfrm>
          <a:off x="0" y="3676091"/>
          <a:ext cx="4885203" cy="734528"/>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1E86B1-DEF2-4C7E-BD31-E07AF01C050E}">
      <dsp:nvSpPr>
        <dsp:cNvPr id="0" name=""/>
        <dsp:cNvSpPr/>
      </dsp:nvSpPr>
      <dsp:spPr>
        <a:xfrm>
          <a:off x="222194" y="3841360"/>
          <a:ext cx="403990" cy="4039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6E0D3DC-4E2E-4185-BA0C-0C4D3CA0F409}">
      <dsp:nvSpPr>
        <dsp:cNvPr id="0" name=""/>
        <dsp:cNvSpPr/>
      </dsp:nvSpPr>
      <dsp:spPr>
        <a:xfrm>
          <a:off x="848380" y="3676091"/>
          <a:ext cx="4036822" cy="7345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7738" tIns="77738" rIns="77738" bIns="77738" numCol="1" spcCol="1270" anchor="ctr" anchorCtr="0">
          <a:noAutofit/>
        </a:bodyPr>
        <a:lstStyle/>
        <a:p>
          <a:pPr marL="0" lvl="0" indent="0" algn="l" defTabSz="844550">
            <a:lnSpc>
              <a:spcPct val="90000"/>
            </a:lnSpc>
            <a:spcBef>
              <a:spcPct val="0"/>
            </a:spcBef>
            <a:spcAft>
              <a:spcPct val="35000"/>
            </a:spcAft>
            <a:buNone/>
          </a:pPr>
          <a:r>
            <a:rPr lang="da-DK" sz="1900" kern="1200"/>
            <a:t>At man ikke er ”god” nok i overgangen fra ”børne- til ungdomsidræt”</a:t>
          </a:r>
          <a:endParaRPr lang="en-US" sz="1900" kern="1200"/>
        </a:p>
      </dsp:txBody>
      <dsp:txXfrm>
        <a:off x="848380" y="3676091"/>
        <a:ext cx="4036822" cy="7345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85092-7149-433F-8C87-BE6C941BA326}" type="datetimeFigureOut">
              <a:rPr lang="da-DK" smtClean="0"/>
              <a:t>22-11-2020</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D586A2-5A74-4CE6-A2F4-904CC3D7E45D}" type="slidenum">
              <a:rPr lang="da-DK" smtClean="0"/>
              <a:t>‹nr.›</a:t>
            </a:fld>
            <a:endParaRPr lang="da-DK"/>
          </a:p>
        </p:txBody>
      </p:sp>
    </p:spTree>
    <p:extLst>
      <p:ext uri="{BB962C8B-B14F-4D97-AF65-F5344CB8AC3E}">
        <p14:creationId xmlns:p14="http://schemas.microsoft.com/office/powerpoint/2010/main" val="4086038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31384EE7-A5A3-4C4B-8947-3B98F8A48F11}" type="slidenum">
              <a:rPr lang="en-GB" smtClean="0"/>
              <a:t>8</a:t>
            </a:fld>
            <a:endParaRPr lang="en-GB"/>
          </a:p>
        </p:txBody>
      </p:sp>
    </p:spTree>
    <p:extLst>
      <p:ext uri="{BB962C8B-B14F-4D97-AF65-F5344CB8AC3E}">
        <p14:creationId xmlns:p14="http://schemas.microsoft.com/office/powerpoint/2010/main" val="4206027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Demokratisering af mistrivsel</a:t>
            </a:r>
          </a:p>
        </p:txBody>
      </p:sp>
      <p:sp>
        <p:nvSpPr>
          <p:cNvPr id="4" name="Pladsholder til slidenummer 3"/>
          <p:cNvSpPr>
            <a:spLocks noGrp="1"/>
          </p:cNvSpPr>
          <p:nvPr>
            <p:ph type="sldNum" sz="quarter" idx="5"/>
          </p:nvPr>
        </p:nvSpPr>
        <p:spPr/>
        <p:txBody>
          <a:bodyPr/>
          <a:lstStyle/>
          <a:p>
            <a:fld id="{08D586A2-5A74-4CE6-A2F4-904CC3D7E45D}" type="slidenum">
              <a:rPr lang="da-DK" smtClean="0"/>
              <a:t>10</a:t>
            </a:fld>
            <a:endParaRPr lang="da-DK"/>
          </a:p>
        </p:txBody>
      </p:sp>
    </p:spTree>
    <p:extLst>
      <p:ext uri="{BB962C8B-B14F-4D97-AF65-F5344CB8AC3E}">
        <p14:creationId xmlns:p14="http://schemas.microsoft.com/office/powerpoint/2010/main" val="195181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31384EE7-A5A3-4C4B-8947-3B98F8A48F11}" type="slidenum">
              <a:rPr lang="en-GB" smtClean="0"/>
              <a:t>24</a:t>
            </a:fld>
            <a:endParaRPr lang="en-GB"/>
          </a:p>
        </p:txBody>
      </p:sp>
    </p:spTree>
    <p:extLst>
      <p:ext uri="{BB962C8B-B14F-4D97-AF65-F5344CB8AC3E}">
        <p14:creationId xmlns:p14="http://schemas.microsoft.com/office/powerpoint/2010/main" val="465290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en-GB" dirty="0"/>
          </a:p>
        </p:txBody>
      </p:sp>
      <p:sp>
        <p:nvSpPr>
          <p:cNvPr id="4" name="Pladsholder til diasnummer 3"/>
          <p:cNvSpPr>
            <a:spLocks noGrp="1"/>
          </p:cNvSpPr>
          <p:nvPr>
            <p:ph type="sldNum" sz="quarter" idx="10"/>
          </p:nvPr>
        </p:nvSpPr>
        <p:spPr/>
        <p:txBody>
          <a:bodyPr/>
          <a:lstStyle/>
          <a:p>
            <a:fld id="{31384EE7-A5A3-4C4B-8947-3B98F8A48F11}" type="slidenum">
              <a:rPr lang="en-GB" smtClean="0"/>
              <a:t>26</a:t>
            </a:fld>
            <a:endParaRPr lang="en-GB"/>
          </a:p>
        </p:txBody>
      </p:sp>
    </p:spTree>
    <p:extLst>
      <p:ext uri="{BB962C8B-B14F-4D97-AF65-F5344CB8AC3E}">
        <p14:creationId xmlns:p14="http://schemas.microsoft.com/office/powerpoint/2010/main" val="2525174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da-DK"/>
              <a:t>Klik for at redigere titeltypografien i masteren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22-11-2020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066450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22-11-2020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02320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22-11-2020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168060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dholdsside lysgrå-bg">
    <p:bg>
      <p:bgPr>
        <a:solidFill>
          <a:schemeClr val="accent5"/>
        </a:solidFill>
        <a:effectLst/>
      </p:bgPr>
    </p:bg>
    <p:spTree>
      <p:nvGrpSpPr>
        <p:cNvPr id="1" name=""/>
        <p:cNvGrpSpPr/>
        <p:nvPr/>
      </p:nvGrpSpPr>
      <p:grpSpPr>
        <a:xfrm>
          <a:off x="0" y="0"/>
          <a:ext cx="0" cy="0"/>
          <a:chOff x="0" y="0"/>
          <a:chExt cx="0" cy="0"/>
        </a:xfrm>
      </p:grpSpPr>
      <p:sp>
        <p:nvSpPr>
          <p:cNvPr id="3" name="Pladsholder til indhold 2"/>
          <p:cNvSpPr>
            <a:spLocks noGrp="1"/>
          </p:cNvSpPr>
          <p:nvPr>
            <p:ph idx="1" hasCustomPrompt="1"/>
          </p:nvPr>
        </p:nvSpPr>
        <p:spPr>
          <a:xfrm>
            <a:off x="628650" y="2030526"/>
            <a:ext cx="7886700" cy="2410846"/>
          </a:xfrm>
        </p:spPr>
        <p:txBody>
          <a:bodyPr>
            <a:normAutofit/>
          </a:bodyPr>
          <a:lstStyle>
            <a:lvl1pPr marL="257175" indent="-257175">
              <a:buFont typeface="Arial" panose="020B0604020202020204" pitchFamily="34" charset="0"/>
              <a:buChar char="•"/>
              <a:defRPr sz="1800"/>
            </a:lvl1pPr>
          </a:lstStyle>
          <a:p>
            <a:pPr lvl="0"/>
            <a:r>
              <a:rPr lang="da-DK" dirty="0"/>
              <a:t>Mit punkt</a:t>
            </a:r>
          </a:p>
          <a:p>
            <a:pPr lvl="0"/>
            <a:r>
              <a:rPr lang="da-DK" dirty="0"/>
              <a:t>Mit punkt</a:t>
            </a:r>
          </a:p>
          <a:p>
            <a:pPr lvl="0"/>
            <a:r>
              <a:rPr lang="da-DK" dirty="0"/>
              <a:t>(lys grå baggrund)</a:t>
            </a:r>
          </a:p>
        </p:txBody>
      </p:sp>
      <p:sp>
        <p:nvSpPr>
          <p:cNvPr id="4" name="Pladsholder til dato 3"/>
          <p:cNvSpPr>
            <a:spLocks noGrp="1"/>
          </p:cNvSpPr>
          <p:nvPr>
            <p:ph type="dt" sz="half" idx="10"/>
          </p:nvPr>
        </p:nvSpPr>
        <p:spPr/>
        <p:txBody>
          <a:bodyPr/>
          <a:lstStyle/>
          <a:p>
            <a:fld id="{EA740F59-5D42-4195-AFF5-E22438431493}" type="datetimeFigureOut">
              <a:rPr lang="da-DK" smtClean="0"/>
              <a:t>22-11-2020</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slidenummer 5"/>
          <p:cNvSpPr>
            <a:spLocks noGrp="1"/>
          </p:cNvSpPr>
          <p:nvPr>
            <p:ph type="sldNum" sz="quarter" idx="12"/>
          </p:nvPr>
        </p:nvSpPr>
        <p:spPr/>
        <p:txBody>
          <a:bodyPr/>
          <a:lstStyle/>
          <a:p>
            <a:fld id="{263FE9CE-21B3-40BF-82AC-5327D0DDDD53}" type="slidenum">
              <a:rPr lang="da-DK" smtClean="0"/>
              <a:t>‹nr.›</a:t>
            </a:fld>
            <a:endParaRPr lang="da-DK"/>
          </a:p>
        </p:txBody>
      </p:sp>
      <p:sp>
        <p:nvSpPr>
          <p:cNvPr id="7" name="Rektangel 6"/>
          <p:cNvSpPr/>
          <p:nvPr userDrawn="1"/>
        </p:nvSpPr>
        <p:spPr>
          <a:xfrm>
            <a:off x="714375" y="1794102"/>
            <a:ext cx="498022" cy="734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350"/>
          </a:p>
        </p:txBody>
      </p:sp>
      <p:sp>
        <p:nvSpPr>
          <p:cNvPr id="10" name="Titel 1"/>
          <p:cNvSpPr>
            <a:spLocks noGrp="1"/>
          </p:cNvSpPr>
          <p:nvPr>
            <p:ph type="ctrTitle" hasCustomPrompt="1"/>
          </p:nvPr>
        </p:nvSpPr>
        <p:spPr>
          <a:xfrm>
            <a:off x="628651" y="214652"/>
            <a:ext cx="4609205" cy="1428750"/>
          </a:xfrm>
        </p:spPr>
        <p:txBody>
          <a:bodyPr anchor="b">
            <a:noAutofit/>
          </a:bodyPr>
          <a:lstStyle>
            <a:lvl1pPr algn="l">
              <a:defRPr sz="2400">
                <a:solidFill>
                  <a:schemeClr val="tx1"/>
                </a:solidFill>
              </a:defRPr>
            </a:lvl1pPr>
          </a:lstStyle>
          <a:p>
            <a:r>
              <a:rPr lang="da-DK" dirty="0"/>
              <a:t>OVERSKIRFT HUSK STORE BOGSTAVER </a:t>
            </a:r>
          </a:p>
        </p:txBody>
      </p:sp>
    </p:spTree>
    <p:extLst>
      <p:ext uri="{BB962C8B-B14F-4D97-AF65-F5344CB8AC3E}">
        <p14:creationId xmlns:p14="http://schemas.microsoft.com/office/powerpoint/2010/main" val="578493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AA7565F-1CEA-4889-ADA6-931DB46B175B}" type="datetimeFigureOut">
              <a:rPr lang="da-DK" smtClean="0"/>
              <a:t>22-11-2020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1590929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da-DK"/>
              <a:t>Klik for at redigere titeltypografien i masteren</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5AA7565F-1CEA-4889-ADA6-931DB46B175B}" type="datetimeFigureOut">
              <a:rPr lang="da-DK" smtClean="0"/>
              <a:t>22-11-2020</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7472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5AA7565F-1CEA-4889-ADA6-931DB46B175B}" type="datetimeFigureOut">
              <a:rPr lang="da-DK" smtClean="0"/>
              <a:t>22-11-2020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8486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629842" y="1878806"/>
            <a:ext cx="3868340" cy="276344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4629150" y="1878806"/>
            <a:ext cx="3887391" cy="2763441"/>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5AA7565F-1CEA-4889-ADA6-931DB46B175B}" type="datetimeFigureOut">
              <a:rPr lang="da-DK" smtClean="0"/>
              <a:t>22-11-2020</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76653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5AA7565F-1CEA-4889-ADA6-931DB46B175B}" type="datetimeFigureOut">
              <a:rPr lang="da-DK" smtClean="0"/>
              <a:t>22-11-2020</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4153492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7565F-1CEA-4889-ADA6-931DB46B175B}" type="datetimeFigureOut">
              <a:rPr lang="da-DK" smtClean="0"/>
              <a:t>22-11-2020</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49603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a-DK"/>
              <a:t>Klik for at redigere titeltypografien i masteren</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22-11-2020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529561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5AA7565F-1CEA-4889-ADA6-931DB46B175B}" type="datetimeFigureOut">
              <a:rPr lang="da-DK" smtClean="0"/>
              <a:t>22-11-2020</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7DDE46CA-3A1F-48F3-8E9C-114EBCFC7476}" type="slidenum">
              <a:rPr lang="da-DK" smtClean="0"/>
              <a:t>‹nr.›</a:t>
            </a:fld>
            <a:endParaRPr lang="da-DK"/>
          </a:p>
        </p:txBody>
      </p:sp>
    </p:spTree>
    <p:extLst>
      <p:ext uri="{BB962C8B-B14F-4D97-AF65-F5344CB8AC3E}">
        <p14:creationId xmlns:p14="http://schemas.microsoft.com/office/powerpoint/2010/main" val="253274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AA7565F-1CEA-4889-ADA6-931DB46B175B}" type="datetimeFigureOut">
              <a:rPr lang="da-DK" smtClean="0"/>
              <a:t>22-11-2020</a:t>
            </a:fld>
            <a:endParaRPr lang="da-DK"/>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7DDE46CA-3A1F-48F3-8E9C-114EBCFC7476}" type="slidenum">
              <a:rPr lang="da-DK" smtClean="0"/>
              <a:t>‹nr.›</a:t>
            </a:fld>
            <a:endParaRPr lang="da-DK"/>
          </a:p>
        </p:txBody>
      </p:sp>
    </p:spTree>
    <p:extLst>
      <p:ext uri="{BB962C8B-B14F-4D97-AF65-F5344CB8AC3E}">
        <p14:creationId xmlns:p14="http://schemas.microsoft.com/office/powerpoint/2010/main" val="1849315749"/>
      </p:ext>
    </p:extLst>
  </p:cSld>
  <p:clrMap bg1="dk1" tx1="lt1" bg2="dk2" tx2="lt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jfif"/><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f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k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1C8B70-11CC-41DD-AE74-5326650FC222}"/>
              </a:ext>
            </a:extLst>
          </p:cNvPr>
          <p:cNvSpPr>
            <a:spLocks noGrp="1"/>
          </p:cNvSpPr>
          <p:nvPr>
            <p:ph type="title"/>
          </p:nvPr>
        </p:nvSpPr>
        <p:spPr>
          <a:xfrm>
            <a:off x="624751" y="336190"/>
            <a:ext cx="7890527" cy="994172"/>
          </a:xfrm>
        </p:spPr>
        <p:txBody>
          <a:bodyPr>
            <a:normAutofit/>
          </a:bodyPr>
          <a:lstStyle/>
          <a:p>
            <a:r>
              <a:rPr lang="da-DK" sz="2100"/>
              <a:t>”…Når man i mange år ikke har rakt hånden op i timen ,er det som om, at forbindelsen mellem arm og hjerne er forsvundet…”(Pige 9.kl)</a:t>
            </a:r>
          </a:p>
        </p:txBody>
      </p:sp>
      <p:sp>
        <p:nvSpPr>
          <p:cNvPr id="3" name="Pladsholder til indhold 2">
            <a:extLst>
              <a:ext uri="{FF2B5EF4-FFF2-40B4-BE49-F238E27FC236}">
                <a16:creationId xmlns:a16="http://schemas.microsoft.com/office/drawing/2014/main" id="{44D19C08-3895-42ED-9137-655FF6A16DDC}"/>
              </a:ext>
            </a:extLst>
          </p:cNvPr>
          <p:cNvSpPr>
            <a:spLocks noGrp="1"/>
          </p:cNvSpPr>
          <p:nvPr>
            <p:ph idx="1"/>
          </p:nvPr>
        </p:nvSpPr>
        <p:spPr>
          <a:xfrm>
            <a:off x="628651" y="1643856"/>
            <a:ext cx="3702050" cy="2988866"/>
          </a:xfrm>
        </p:spPr>
        <p:txBody>
          <a:bodyPr>
            <a:normAutofit lnSpcReduction="10000"/>
          </a:bodyPr>
          <a:lstStyle/>
          <a:p>
            <a:pPr marL="0" indent="0" algn="ctr">
              <a:buNone/>
            </a:pPr>
            <a:endParaRPr lang="da-DK" sz="2700" dirty="0"/>
          </a:p>
          <a:p>
            <a:pPr marL="0" indent="0" algn="ctr">
              <a:buNone/>
            </a:pPr>
            <a:endParaRPr lang="da-DK" sz="2700" dirty="0"/>
          </a:p>
          <a:p>
            <a:pPr marL="0" indent="0" algn="ctr">
              <a:buNone/>
            </a:pPr>
            <a:r>
              <a:rPr lang="da-DK" sz="2700" dirty="0"/>
              <a:t>Nogle på perspektiver på </a:t>
            </a:r>
            <a:r>
              <a:rPr lang="da-DK" sz="2700" dirty="0" err="1"/>
              <a:t>tweens</a:t>
            </a:r>
            <a:r>
              <a:rPr lang="da-DK" sz="2700" dirty="0"/>
              <a:t>, unge, rekruttering, ”medlemsoptimering” og transferværdi!</a:t>
            </a:r>
          </a:p>
          <a:p>
            <a:pPr marL="0" indent="0" algn="ctr">
              <a:buNone/>
            </a:pPr>
            <a:r>
              <a:rPr lang="da-DK" sz="1800" dirty="0"/>
              <a:t>Rødovre 24-10-2020</a:t>
            </a:r>
          </a:p>
          <a:p>
            <a:pPr marL="0" indent="0">
              <a:buNone/>
            </a:pPr>
            <a:endParaRPr lang="da-DK" sz="1500" dirty="0"/>
          </a:p>
        </p:txBody>
      </p:sp>
      <p:pic>
        <p:nvPicPr>
          <p:cNvPr id="6" name="Billede 5" descr="Et billede, der indeholder beklædning, mand, hoppende, mad&#10;&#10;Automatisk genereret beskrivelse">
            <a:extLst>
              <a:ext uri="{FF2B5EF4-FFF2-40B4-BE49-F238E27FC236}">
                <a16:creationId xmlns:a16="http://schemas.microsoft.com/office/drawing/2014/main" id="{2C6E6694-BE21-4286-8999-501C89880DEA}"/>
              </a:ext>
            </a:extLst>
          </p:cNvPr>
          <p:cNvPicPr>
            <a:picLocks noChangeAspect="1"/>
          </p:cNvPicPr>
          <p:nvPr/>
        </p:nvPicPr>
        <p:blipFill rotWithShape="1">
          <a:blip r:embed="rId2">
            <a:extLst>
              <a:ext uri="{28A0092B-C50C-407E-A947-70E740481C1C}">
                <a14:useLocalDpi xmlns:a14="http://schemas.microsoft.com/office/drawing/2010/main" val="0"/>
              </a:ext>
            </a:extLst>
          </a:blip>
          <a:srcRect l="8775" r="7924"/>
          <a:stretch/>
        </p:blipFill>
        <p:spPr>
          <a:xfrm>
            <a:off x="4813300" y="2061160"/>
            <a:ext cx="3701978" cy="2154257"/>
          </a:xfrm>
          <a:prstGeom prst="rect">
            <a:avLst/>
          </a:prstGeom>
        </p:spPr>
      </p:pic>
    </p:spTree>
    <p:extLst>
      <p:ext uri="{BB962C8B-B14F-4D97-AF65-F5344CB8AC3E}">
        <p14:creationId xmlns:p14="http://schemas.microsoft.com/office/powerpoint/2010/main" val="824255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E42A57-C1CD-4216-B3D1-C21D0BC426C0}"/>
              </a:ext>
            </a:extLst>
          </p:cNvPr>
          <p:cNvSpPr>
            <a:spLocks noGrp="1"/>
          </p:cNvSpPr>
          <p:nvPr>
            <p:ph type="title"/>
          </p:nvPr>
        </p:nvSpPr>
        <p:spPr>
          <a:xfrm>
            <a:off x="1033818" y="3899847"/>
            <a:ext cx="7076364" cy="592255"/>
          </a:xfrm>
        </p:spPr>
        <p:txBody>
          <a:bodyPr vert="horz" lIns="91440" tIns="45720" rIns="91440" bIns="45720" rtlCol="0" anchor="ctr">
            <a:normAutofit/>
          </a:bodyPr>
          <a:lstStyle/>
          <a:p>
            <a:pPr algn="ctr" defTabSz="914400"/>
            <a:r>
              <a:rPr lang="en-US" sz="3000" b="1" kern="1200">
                <a:solidFill>
                  <a:schemeClr val="bg1"/>
                </a:solidFill>
                <a:latin typeface="+mj-lt"/>
                <a:ea typeface="+mj-ea"/>
                <a:cs typeface="+mj-cs"/>
              </a:rPr>
              <a:t>Udviklingen i ensomhed (VIVE 2018)</a:t>
            </a:r>
          </a:p>
        </p:txBody>
      </p:sp>
      <p:graphicFrame>
        <p:nvGraphicFramePr>
          <p:cNvPr id="4" name="Pladsholder til indhold 3">
            <a:extLst>
              <a:ext uri="{FF2B5EF4-FFF2-40B4-BE49-F238E27FC236}">
                <a16:creationId xmlns:a16="http://schemas.microsoft.com/office/drawing/2014/main" id="{A4F4E18E-EEB5-4F7B-BA05-C42FA5AE2F20}"/>
              </a:ext>
            </a:extLst>
          </p:cNvPr>
          <p:cNvGraphicFramePr>
            <a:graphicFrameLocks noGrp="1"/>
          </p:cNvGraphicFramePr>
          <p:nvPr>
            <p:ph idx="1"/>
          </p:nvPr>
        </p:nvGraphicFramePr>
        <p:xfrm>
          <a:off x="482600" y="746890"/>
          <a:ext cx="8185547" cy="2345040"/>
        </p:xfrm>
        <a:graphic>
          <a:graphicData uri="http://schemas.openxmlformats.org/drawingml/2006/table">
            <a:tbl>
              <a:tblPr firstRow="1" bandRow="1">
                <a:tableStyleId>{9D7B26C5-4107-4FEC-AEDC-1716B250A1EF}</a:tableStyleId>
              </a:tblPr>
              <a:tblGrid>
                <a:gridCol w="2205444">
                  <a:extLst>
                    <a:ext uri="{9D8B030D-6E8A-4147-A177-3AD203B41FA5}">
                      <a16:colId xmlns:a16="http://schemas.microsoft.com/office/drawing/2014/main" val="1254290725"/>
                    </a:ext>
                  </a:extLst>
                </a:gridCol>
                <a:gridCol w="1888499">
                  <a:extLst>
                    <a:ext uri="{9D8B030D-6E8A-4147-A177-3AD203B41FA5}">
                      <a16:colId xmlns:a16="http://schemas.microsoft.com/office/drawing/2014/main" val="2718923989"/>
                    </a:ext>
                  </a:extLst>
                </a:gridCol>
                <a:gridCol w="1888499">
                  <a:extLst>
                    <a:ext uri="{9D8B030D-6E8A-4147-A177-3AD203B41FA5}">
                      <a16:colId xmlns:a16="http://schemas.microsoft.com/office/drawing/2014/main" val="1501924430"/>
                    </a:ext>
                  </a:extLst>
                </a:gridCol>
                <a:gridCol w="2203105">
                  <a:extLst>
                    <a:ext uri="{9D8B030D-6E8A-4147-A177-3AD203B41FA5}">
                      <a16:colId xmlns:a16="http://schemas.microsoft.com/office/drawing/2014/main" val="2767730701"/>
                    </a:ext>
                  </a:extLst>
                </a:gridCol>
              </a:tblGrid>
              <a:tr h="586260">
                <a:tc>
                  <a:txBody>
                    <a:bodyPr/>
                    <a:lstStyle/>
                    <a:p>
                      <a:endParaRPr lang="da-DK" sz="3100"/>
                    </a:p>
                  </a:txBody>
                  <a:tcPr marL="76711" marR="76711" marT="38356" marB="38356"/>
                </a:tc>
                <a:tc>
                  <a:txBody>
                    <a:bodyPr/>
                    <a:lstStyle/>
                    <a:p>
                      <a:r>
                        <a:rPr lang="da-DK" sz="3100"/>
                        <a:t>2009</a:t>
                      </a:r>
                    </a:p>
                  </a:txBody>
                  <a:tcPr marL="76711" marR="76711" marT="38356" marB="38356"/>
                </a:tc>
                <a:tc>
                  <a:txBody>
                    <a:bodyPr/>
                    <a:lstStyle/>
                    <a:p>
                      <a:r>
                        <a:rPr lang="da-DK" sz="3100"/>
                        <a:t>2013</a:t>
                      </a:r>
                    </a:p>
                  </a:txBody>
                  <a:tcPr marL="76711" marR="76711" marT="38356" marB="38356"/>
                </a:tc>
                <a:tc>
                  <a:txBody>
                    <a:bodyPr/>
                    <a:lstStyle/>
                    <a:p>
                      <a:r>
                        <a:rPr lang="da-DK" sz="3100"/>
                        <a:t>2017</a:t>
                      </a:r>
                    </a:p>
                  </a:txBody>
                  <a:tcPr marL="76711" marR="76711" marT="38356" marB="38356"/>
                </a:tc>
                <a:extLst>
                  <a:ext uri="{0D108BD9-81ED-4DB2-BD59-A6C34878D82A}">
                    <a16:rowId xmlns:a16="http://schemas.microsoft.com/office/drawing/2014/main" val="1469415110"/>
                  </a:ext>
                </a:extLst>
              </a:tr>
              <a:tr h="586260">
                <a:tc>
                  <a:txBody>
                    <a:bodyPr/>
                    <a:lstStyle/>
                    <a:p>
                      <a:r>
                        <a:rPr lang="da-DK" sz="3100"/>
                        <a:t>11-årige</a:t>
                      </a:r>
                    </a:p>
                  </a:txBody>
                  <a:tcPr marL="76711" marR="76711" marT="38356" marB="38356"/>
                </a:tc>
                <a:tc>
                  <a:txBody>
                    <a:bodyPr/>
                    <a:lstStyle/>
                    <a:p>
                      <a:r>
                        <a:rPr lang="da-DK" sz="3100"/>
                        <a:t>5 pct</a:t>
                      </a:r>
                    </a:p>
                  </a:txBody>
                  <a:tcPr marL="76711" marR="76711" marT="38356" marB="38356"/>
                </a:tc>
                <a:tc>
                  <a:txBody>
                    <a:bodyPr/>
                    <a:lstStyle/>
                    <a:p>
                      <a:r>
                        <a:rPr lang="da-DK" sz="3100"/>
                        <a:t>4 pct</a:t>
                      </a:r>
                    </a:p>
                  </a:txBody>
                  <a:tcPr marL="76711" marR="76711" marT="38356" marB="38356"/>
                </a:tc>
                <a:tc>
                  <a:txBody>
                    <a:bodyPr/>
                    <a:lstStyle/>
                    <a:p>
                      <a:r>
                        <a:rPr lang="da-DK" sz="3100"/>
                        <a:t>3 pct.</a:t>
                      </a:r>
                    </a:p>
                  </a:txBody>
                  <a:tcPr marL="76711" marR="76711" marT="38356" marB="38356"/>
                </a:tc>
                <a:extLst>
                  <a:ext uri="{0D108BD9-81ED-4DB2-BD59-A6C34878D82A}">
                    <a16:rowId xmlns:a16="http://schemas.microsoft.com/office/drawing/2014/main" val="2761271136"/>
                  </a:ext>
                </a:extLst>
              </a:tr>
              <a:tr h="586260">
                <a:tc>
                  <a:txBody>
                    <a:bodyPr/>
                    <a:lstStyle/>
                    <a:p>
                      <a:r>
                        <a:rPr lang="da-DK" sz="3100"/>
                        <a:t>15-årige</a:t>
                      </a:r>
                    </a:p>
                  </a:txBody>
                  <a:tcPr marL="76711" marR="76711" marT="38356" marB="38356"/>
                </a:tc>
                <a:tc>
                  <a:txBody>
                    <a:bodyPr/>
                    <a:lstStyle/>
                    <a:p>
                      <a:r>
                        <a:rPr lang="da-DK" sz="3100"/>
                        <a:t>5 pct.</a:t>
                      </a:r>
                    </a:p>
                  </a:txBody>
                  <a:tcPr marL="76711" marR="76711" marT="38356" marB="38356"/>
                </a:tc>
                <a:tc>
                  <a:txBody>
                    <a:bodyPr/>
                    <a:lstStyle/>
                    <a:p>
                      <a:r>
                        <a:rPr lang="da-DK" sz="3100"/>
                        <a:t>6 pct.</a:t>
                      </a:r>
                    </a:p>
                  </a:txBody>
                  <a:tcPr marL="76711" marR="76711" marT="38356" marB="38356"/>
                </a:tc>
                <a:tc>
                  <a:txBody>
                    <a:bodyPr/>
                    <a:lstStyle/>
                    <a:p>
                      <a:r>
                        <a:rPr lang="da-DK" sz="3100"/>
                        <a:t>9 pct.</a:t>
                      </a:r>
                    </a:p>
                  </a:txBody>
                  <a:tcPr marL="76711" marR="76711" marT="38356" marB="38356"/>
                </a:tc>
                <a:extLst>
                  <a:ext uri="{0D108BD9-81ED-4DB2-BD59-A6C34878D82A}">
                    <a16:rowId xmlns:a16="http://schemas.microsoft.com/office/drawing/2014/main" val="1920795394"/>
                  </a:ext>
                </a:extLst>
              </a:tr>
              <a:tr h="586260">
                <a:tc>
                  <a:txBody>
                    <a:bodyPr/>
                    <a:lstStyle/>
                    <a:p>
                      <a:r>
                        <a:rPr lang="da-DK" sz="3100"/>
                        <a:t>19-årige</a:t>
                      </a:r>
                    </a:p>
                  </a:txBody>
                  <a:tcPr marL="76711" marR="76711" marT="38356" marB="38356"/>
                </a:tc>
                <a:tc>
                  <a:txBody>
                    <a:bodyPr/>
                    <a:lstStyle/>
                    <a:p>
                      <a:r>
                        <a:rPr lang="da-DK" sz="3100"/>
                        <a:t>7 pct</a:t>
                      </a:r>
                    </a:p>
                  </a:txBody>
                  <a:tcPr marL="76711" marR="76711" marT="38356" marB="38356"/>
                </a:tc>
                <a:tc>
                  <a:txBody>
                    <a:bodyPr/>
                    <a:lstStyle/>
                    <a:p>
                      <a:r>
                        <a:rPr lang="da-DK" sz="3100"/>
                        <a:t>9 pct.</a:t>
                      </a:r>
                    </a:p>
                  </a:txBody>
                  <a:tcPr marL="76711" marR="76711" marT="38356" marB="38356"/>
                </a:tc>
                <a:tc>
                  <a:txBody>
                    <a:bodyPr/>
                    <a:lstStyle/>
                    <a:p>
                      <a:r>
                        <a:rPr lang="da-DK" sz="3100"/>
                        <a:t>12 pct.</a:t>
                      </a:r>
                    </a:p>
                  </a:txBody>
                  <a:tcPr marL="76711" marR="76711" marT="38356" marB="38356"/>
                </a:tc>
                <a:extLst>
                  <a:ext uri="{0D108BD9-81ED-4DB2-BD59-A6C34878D82A}">
                    <a16:rowId xmlns:a16="http://schemas.microsoft.com/office/drawing/2014/main" val="4253916200"/>
                  </a:ext>
                </a:extLst>
              </a:tr>
            </a:tbl>
          </a:graphicData>
        </a:graphic>
      </p:graphicFrame>
    </p:spTree>
    <p:extLst>
      <p:ext uri="{BB962C8B-B14F-4D97-AF65-F5344CB8AC3E}">
        <p14:creationId xmlns:p14="http://schemas.microsoft.com/office/powerpoint/2010/main" val="3076887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EB000B-7275-4C8E-AF23-645F7CE8E4B7}"/>
              </a:ext>
            </a:extLst>
          </p:cNvPr>
          <p:cNvSpPr>
            <a:spLocks noGrp="1"/>
          </p:cNvSpPr>
          <p:nvPr>
            <p:ph type="title"/>
          </p:nvPr>
        </p:nvSpPr>
        <p:spPr>
          <a:xfrm>
            <a:off x="718880" y="600294"/>
            <a:ext cx="7698523" cy="909077"/>
          </a:xfrm>
        </p:spPr>
        <p:txBody>
          <a:bodyPr>
            <a:normAutofit/>
          </a:bodyPr>
          <a:lstStyle/>
          <a:p>
            <a:pPr algn="ctr"/>
            <a:r>
              <a:rPr lang="da-DK" sz="3000" dirty="0">
                <a:solidFill>
                  <a:srgbClr val="FFFFFF"/>
                </a:solidFill>
              </a:rPr>
              <a:t>Ensomhed i 9.kl 2020</a:t>
            </a:r>
          </a:p>
        </p:txBody>
      </p:sp>
      <p:sp>
        <p:nvSpPr>
          <p:cNvPr id="3" name="Pladsholder til indhold 2">
            <a:extLst>
              <a:ext uri="{FF2B5EF4-FFF2-40B4-BE49-F238E27FC236}">
                <a16:creationId xmlns:a16="http://schemas.microsoft.com/office/drawing/2014/main" id="{E69A108E-B75F-4BB2-B880-62E6F8B89367}"/>
              </a:ext>
            </a:extLst>
          </p:cNvPr>
          <p:cNvSpPr>
            <a:spLocks noGrp="1"/>
          </p:cNvSpPr>
          <p:nvPr>
            <p:ph idx="1"/>
          </p:nvPr>
        </p:nvSpPr>
        <p:spPr>
          <a:xfrm>
            <a:off x="1025719" y="1867827"/>
            <a:ext cx="7281746" cy="2675380"/>
          </a:xfrm>
        </p:spPr>
        <p:txBody>
          <a:bodyPr anchor="ctr">
            <a:normAutofit/>
          </a:bodyPr>
          <a:lstStyle/>
          <a:p>
            <a:pPr algn="ctr"/>
            <a:r>
              <a:rPr lang="da-DK" sz="2700" dirty="0"/>
              <a:t>Andel der angiver de er ensomme: </a:t>
            </a:r>
            <a:r>
              <a:rPr lang="da-DK" sz="2700" dirty="0">
                <a:solidFill>
                  <a:srgbClr val="FFFF00"/>
                </a:solidFill>
              </a:rPr>
              <a:t>17,4</a:t>
            </a:r>
          </a:p>
          <a:p>
            <a:pPr algn="ctr"/>
            <a:r>
              <a:rPr lang="da-DK" sz="2700" dirty="0"/>
              <a:t>Piger: 19,2</a:t>
            </a:r>
          </a:p>
          <a:p>
            <a:pPr algn="ctr"/>
            <a:r>
              <a:rPr lang="da-DK" sz="2700" dirty="0"/>
              <a:t>Drenge: 15,0</a:t>
            </a:r>
          </a:p>
        </p:txBody>
      </p:sp>
    </p:spTree>
    <p:extLst>
      <p:ext uri="{BB962C8B-B14F-4D97-AF65-F5344CB8AC3E}">
        <p14:creationId xmlns:p14="http://schemas.microsoft.com/office/powerpoint/2010/main" val="3383290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C065CF-D361-4EAB-81B0-E09A29B52D7F}"/>
              </a:ext>
            </a:extLst>
          </p:cNvPr>
          <p:cNvSpPr>
            <a:spLocks noGrp="1"/>
          </p:cNvSpPr>
          <p:nvPr>
            <p:ph type="title"/>
          </p:nvPr>
        </p:nvSpPr>
        <p:spPr>
          <a:xfrm>
            <a:off x="6820122" y="464010"/>
            <a:ext cx="1960404" cy="3595926"/>
          </a:xfrm>
        </p:spPr>
        <p:txBody>
          <a:bodyPr vert="horz" lIns="91440" tIns="45720" rIns="91440" bIns="45720" rtlCol="0" anchor="ctr">
            <a:normAutofit/>
          </a:bodyPr>
          <a:lstStyle/>
          <a:p>
            <a:pPr defTabSz="914400"/>
            <a:r>
              <a:rPr lang="en-US" sz="2700" dirty="0" err="1">
                <a:solidFill>
                  <a:srgbClr val="FFFFFF"/>
                </a:solidFill>
              </a:rPr>
              <a:t>Når</a:t>
            </a:r>
            <a:r>
              <a:rPr lang="en-US" sz="2700" dirty="0">
                <a:solidFill>
                  <a:srgbClr val="FFFFFF"/>
                </a:solidFill>
              </a:rPr>
              <a:t> man </a:t>
            </a:r>
            <a:r>
              <a:rPr lang="en-US" sz="2700" dirty="0" err="1">
                <a:solidFill>
                  <a:srgbClr val="FFFFFF"/>
                </a:solidFill>
              </a:rPr>
              <a:t>ringede</a:t>
            </a:r>
            <a:r>
              <a:rPr lang="en-US" sz="2700" dirty="0">
                <a:solidFill>
                  <a:srgbClr val="FFFFFF"/>
                </a:solidFill>
              </a:rPr>
              <a:t> </a:t>
            </a:r>
            <a:r>
              <a:rPr lang="en-US" sz="2700" dirty="0" err="1">
                <a:solidFill>
                  <a:srgbClr val="FFFFFF"/>
                </a:solidFill>
              </a:rPr>
              <a:t>til</a:t>
            </a:r>
            <a:r>
              <a:rPr lang="en-US" sz="2700" dirty="0">
                <a:solidFill>
                  <a:srgbClr val="FFFFFF"/>
                </a:solidFill>
              </a:rPr>
              <a:t> </a:t>
            </a:r>
            <a:r>
              <a:rPr lang="en-US" sz="2700" dirty="0" err="1">
                <a:solidFill>
                  <a:srgbClr val="FFFFFF"/>
                </a:solidFill>
              </a:rPr>
              <a:t>kæresten</a:t>
            </a:r>
            <a:r>
              <a:rPr lang="en-US" sz="2700" dirty="0">
                <a:solidFill>
                  <a:srgbClr val="FFFFFF"/>
                </a:solidFill>
              </a:rPr>
              <a:t> </a:t>
            </a:r>
            <a:r>
              <a:rPr lang="en-US" sz="2700" dirty="0" err="1">
                <a:solidFill>
                  <a:srgbClr val="FFFFFF"/>
                </a:solidFill>
              </a:rPr>
              <a:t>fik</a:t>
            </a:r>
            <a:r>
              <a:rPr lang="en-US" sz="2700" dirty="0">
                <a:solidFill>
                  <a:srgbClr val="FFFFFF"/>
                </a:solidFill>
              </a:rPr>
              <a:t> man fat i…..</a:t>
            </a:r>
          </a:p>
        </p:txBody>
      </p:sp>
      <p:pic>
        <p:nvPicPr>
          <p:cNvPr id="5" name="Pladsholder til indhold 4" descr="Et billede, der indeholder elektronik, sidder, ekstern, telefon&#10;&#10;Automatisk genereret beskrivelse">
            <a:extLst>
              <a:ext uri="{FF2B5EF4-FFF2-40B4-BE49-F238E27FC236}">
                <a16:creationId xmlns:a16="http://schemas.microsoft.com/office/drawing/2014/main" id="{D1E6B9A4-9332-4FCB-83C2-8936474DB80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170" r="10498" b="-1"/>
          <a:stretch/>
        </p:blipFill>
        <p:spPr>
          <a:xfrm>
            <a:off x="732188" y="706903"/>
            <a:ext cx="5372416" cy="3606249"/>
          </a:xfrm>
          <a:prstGeom prst="rect">
            <a:avLst/>
          </a:prstGeom>
          <a:effectLst/>
        </p:spPr>
      </p:pic>
    </p:spTree>
    <p:extLst>
      <p:ext uri="{BB962C8B-B14F-4D97-AF65-F5344CB8AC3E}">
        <p14:creationId xmlns:p14="http://schemas.microsoft.com/office/powerpoint/2010/main" val="1953284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8FB84E-14B4-4000-9FB3-529CF37C3675}"/>
              </a:ext>
            </a:extLst>
          </p:cNvPr>
          <p:cNvSpPr>
            <a:spLocks noGrp="1"/>
          </p:cNvSpPr>
          <p:nvPr>
            <p:ph type="title"/>
          </p:nvPr>
        </p:nvSpPr>
        <p:spPr/>
        <p:txBody>
          <a:bodyPr>
            <a:normAutofit/>
          </a:bodyPr>
          <a:lstStyle/>
          <a:p>
            <a:pPr algn="ctr"/>
            <a:r>
              <a:rPr lang="da-DK" dirty="0"/>
              <a:t>Har du ”sekundære” voksne i dit liv…?</a:t>
            </a:r>
          </a:p>
        </p:txBody>
      </p:sp>
      <p:graphicFrame>
        <p:nvGraphicFramePr>
          <p:cNvPr id="4" name="Pladsholder til indhold 3">
            <a:extLst>
              <a:ext uri="{FF2B5EF4-FFF2-40B4-BE49-F238E27FC236}">
                <a16:creationId xmlns:a16="http://schemas.microsoft.com/office/drawing/2014/main" id="{5ABDFE38-4D31-451E-8D92-41FFC2D59357}"/>
              </a:ext>
            </a:extLst>
          </p:cNvPr>
          <p:cNvGraphicFramePr>
            <a:graphicFrameLocks noGrp="1"/>
          </p:cNvGraphicFramePr>
          <p:nvPr>
            <p:ph idx="1"/>
          </p:nvPr>
        </p:nvGraphicFramePr>
        <p:xfrm>
          <a:off x="750729" y="2256791"/>
          <a:ext cx="7902575" cy="1828800"/>
        </p:xfrm>
        <a:graphic>
          <a:graphicData uri="http://schemas.openxmlformats.org/drawingml/2006/table">
            <a:tbl>
              <a:tblPr firstRow="1" firstCol="1" bandRow="1">
                <a:tableStyleId>{5C22544A-7EE6-4342-B048-85BDC9FD1C3A}</a:tableStyleId>
              </a:tblPr>
              <a:tblGrid>
                <a:gridCol w="3826510">
                  <a:extLst>
                    <a:ext uri="{9D8B030D-6E8A-4147-A177-3AD203B41FA5}">
                      <a16:colId xmlns:a16="http://schemas.microsoft.com/office/drawing/2014/main" val="796847729"/>
                    </a:ext>
                  </a:extLst>
                </a:gridCol>
                <a:gridCol w="2037715">
                  <a:extLst>
                    <a:ext uri="{9D8B030D-6E8A-4147-A177-3AD203B41FA5}">
                      <a16:colId xmlns:a16="http://schemas.microsoft.com/office/drawing/2014/main" val="3174791935"/>
                    </a:ext>
                  </a:extLst>
                </a:gridCol>
                <a:gridCol w="2038350">
                  <a:extLst>
                    <a:ext uri="{9D8B030D-6E8A-4147-A177-3AD203B41FA5}">
                      <a16:colId xmlns:a16="http://schemas.microsoft.com/office/drawing/2014/main" val="2221699475"/>
                    </a:ext>
                  </a:extLst>
                </a:gridCol>
              </a:tblGrid>
              <a:tr h="0">
                <a:tc>
                  <a:txBody>
                    <a:bodyPr/>
                    <a:lstStyle/>
                    <a:p>
                      <a:pPr fontAlgn="base">
                        <a:spcAft>
                          <a:spcPts val="0"/>
                        </a:spcAft>
                      </a:pPr>
                      <a:r>
                        <a:rPr lang="da-DK" sz="1050">
                          <a:effectLst/>
                        </a:rPr>
                        <a:t> </a:t>
                      </a:r>
                      <a:endParaRPr lang="da-DK"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a:effectLst/>
                        </a:rPr>
                        <a:t>2015</a:t>
                      </a:r>
                      <a:endParaRPr lang="da-D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a:effectLst/>
                        </a:rPr>
                        <a:t>2020</a:t>
                      </a:r>
                      <a:endParaRPr lang="da-D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1013786"/>
                  </a:ext>
                </a:extLst>
              </a:tr>
              <a:tr h="0">
                <a:tc>
                  <a:txBody>
                    <a:bodyPr/>
                    <a:lstStyle/>
                    <a:p>
                      <a:pPr fontAlgn="base">
                        <a:spcAft>
                          <a:spcPts val="0"/>
                        </a:spcAft>
                      </a:pPr>
                      <a:r>
                        <a:rPr lang="da-DK" sz="1050">
                          <a:effectLst/>
                        </a:rPr>
                        <a:t>Ja, og jeg bruger dem</a:t>
                      </a:r>
                      <a:endParaRPr lang="da-DK"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a:effectLst/>
                        </a:rPr>
                        <a:t>49,0</a:t>
                      </a:r>
                      <a:endParaRPr lang="da-D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a:effectLst/>
                        </a:rPr>
                        <a:t>33,6</a:t>
                      </a:r>
                      <a:endParaRPr lang="da-D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30905231"/>
                  </a:ext>
                </a:extLst>
              </a:tr>
              <a:tr h="0">
                <a:tc>
                  <a:txBody>
                    <a:bodyPr/>
                    <a:lstStyle/>
                    <a:p>
                      <a:pPr fontAlgn="base">
                        <a:spcAft>
                          <a:spcPts val="0"/>
                        </a:spcAft>
                      </a:pPr>
                      <a:r>
                        <a:rPr lang="da-DK" sz="1050">
                          <a:effectLst/>
                        </a:rPr>
                        <a:t>Ja, men jeg bruger dem ikke</a:t>
                      </a:r>
                      <a:endParaRPr lang="da-DK"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a:effectLst/>
                        </a:rPr>
                        <a:t>22,3</a:t>
                      </a:r>
                      <a:endParaRPr lang="da-D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dirty="0">
                          <a:effectLst/>
                        </a:rPr>
                        <a:t>32,2</a:t>
                      </a:r>
                      <a:endParaRPr lang="da-DK"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907823295"/>
                  </a:ext>
                </a:extLst>
              </a:tr>
              <a:tr h="0">
                <a:tc>
                  <a:txBody>
                    <a:bodyPr/>
                    <a:lstStyle/>
                    <a:p>
                      <a:pPr fontAlgn="base">
                        <a:spcAft>
                          <a:spcPts val="0"/>
                        </a:spcAft>
                      </a:pPr>
                      <a:r>
                        <a:rPr lang="da-DK" sz="1050">
                          <a:effectLst/>
                        </a:rPr>
                        <a:t>Nej, og jeg savner det ikke</a:t>
                      </a:r>
                      <a:endParaRPr lang="da-DK"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a:effectLst/>
                        </a:rPr>
                        <a:t>24,8</a:t>
                      </a:r>
                      <a:endParaRPr lang="da-D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a:effectLst/>
                        </a:rPr>
                        <a:t>29,8</a:t>
                      </a:r>
                      <a:endParaRPr lang="da-D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70998114"/>
                  </a:ext>
                </a:extLst>
              </a:tr>
              <a:tr h="0">
                <a:tc>
                  <a:txBody>
                    <a:bodyPr/>
                    <a:lstStyle/>
                    <a:p>
                      <a:pPr fontAlgn="base">
                        <a:spcAft>
                          <a:spcPts val="0"/>
                        </a:spcAft>
                      </a:pPr>
                      <a:r>
                        <a:rPr lang="da-DK" sz="1050">
                          <a:effectLst/>
                        </a:rPr>
                        <a:t>Nej, men jeg kunne godt tænke mig at have voksne at snakke med</a:t>
                      </a:r>
                      <a:endParaRPr lang="da-DK"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a:effectLst/>
                        </a:rPr>
                        <a:t>3,9</a:t>
                      </a:r>
                      <a:endParaRPr lang="da-DK"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fontAlgn="base">
                        <a:spcAft>
                          <a:spcPts val="0"/>
                        </a:spcAft>
                      </a:pPr>
                      <a:r>
                        <a:rPr lang="da-DK" sz="2400" dirty="0">
                          <a:effectLst/>
                        </a:rPr>
                        <a:t>5,3</a:t>
                      </a:r>
                      <a:endParaRPr lang="da-DK"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27250604"/>
                  </a:ext>
                </a:extLst>
              </a:tr>
            </a:tbl>
          </a:graphicData>
        </a:graphic>
      </p:graphicFrame>
      <p:sp>
        <p:nvSpPr>
          <p:cNvPr id="5" name="Rectangle 1">
            <a:extLst>
              <a:ext uri="{FF2B5EF4-FFF2-40B4-BE49-F238E27FC236}">
                <a16:creationId xmlns:a16="http://schemas.microsoft.com/office/drawing/2014/main" id="{2D8FE439-F13B-4142-92D1-C44169C37769}"/>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Tree>
    <p:extLst>
      <p:ext uri="{BB962C8B-B14F-4D97-AF65-F5344CB8AC3E}">
        <p14:creationId xmlns:p14="http://schemas.microsoft.com/office/powerpoint/2010/main" val="491632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9719D1-659A-4377-9D45-913D78A168A8}"/>
              </a:ext>
            </a:extLst>
          </p:cNvPr>
          <p:cNvSpPr>
            <a:spLocks noGrp="1"/>
          </p:cNvSpPr>
          <p:nvPr>
            <p:ph type="title"/>
          </p:nvPr>
        </p:nvSpPr>
        <p:spPr>
          <a:xfrm>
            <a:off x="628649" y="218317"/>
            <a:ext cx="7886699" cy="699516"/>
          </a:xfrm>
        </p:spPr>
        <p:txBody>
          <a:bodyPr vert="horz" lIns="91440" tIns="45720" rIns="91440" bIns="45720" rtlCol="0" anchor="b">
            <a:normAutofit/>
          </a:bodyPr>
          <a:lstStyle/>
          <a:p>
            <a:pPr defTabSz="914400"/>
            <a:r>
              <a:rPr lang="en-US" sz="3200" dirty="0"/>
              <a:t>De </a:t>
            </a:r>
            <a:r>
              <a:rPr lang="en-US" sz="3200" dirty="0" err="1"/>
              <a:t>sekundære</a:t>
            </a:r>
            <a:r>
              <a:rPr lang="en-US" sz="3200" dirty="0"/>
              <a:t> </a:t>
            </a:r>
            <a:r>
              <a:rPr lang="en-US" sz="3200" dirty="0" err="1"/>
              <a:t>voksne</a:t>
            </a:r>
            <a:r>
              <a:rPr lang="en-US" sz="3200" dirty="0"/>
              <a:t> </a:t>
            </a:r>
            <a:r>
              <a:rPr lang="en-US" sz="3200" dirty="0" err="1"/>
              <a:t>rekrutteres</a:t>
            </a:r>
            <a:r>
              <a:rPr lang="en-US" sz="3200" dirty="0"/>
              <a:t> </a:t>
            </a:r>
            <a:r>
              <a:rPr lang="en-US" sz="3200" dirty="0" err="1"/>
              <a:t>i</a:t>
            </a:r>
            <a:r>
              <a:rPr lang="en-US" sz="3200" dirty="0"/>
              <a:t> </a:t>
            </a:r>
            <a:r>
              <a:rPr lang="en-US" sz="3200" dirty="0" err="1"/>
              <a:t>familien</a:t>
            </a:r>
            <a:r>
              <a:rPr lang="en-US" sz="3200" dirty="0"/>
              <a:t>….</a:t>
            </a:r>
            <a:endParaRPr lang="en-US" sz="3200" kern="1200" dirty="0">
              <a:solidFill>
                <a:schemeClr val="tx1"/>
              </a:solidFill>
              <a:latin typeface="+mj-lt"/>
              <a:ea typeface="+mj-ea"/>
              <a:cs typeface="+mj-cs"/>
            </a:endParaRPr>
          </a:p>
        </p:txBody>
      </p:sp>
      <p:graphicFrame>
        <p:nvGraphicFramePr>
          <p:cNvPr id="4" name="Pladsholder til indhold 3">
            <a:extLst>
              <a:ext uri="{FF2B5EF4-FFF2-40B4-BE49-F238E27FC236}">
                <a16:creationId xmlns:a16="http://schemas.microsoft.com/office/drawing/2014/main" id="{A19AD200-F263-4105-A2A4-4A714A0A301D}"/>
              </a:ext>
            </a:extLst>
          </p:cNvPr>
          <p:cNvGraphicFramePr>
            <a:graphicFrameLocks noGrp="1"/>
          </p:cNvGraphicFramePr>
          <p:nvPr>
            <p:ph idx="1"/>
          </p:nvPr>
        </p:nvGraphicFramePr>
        <p:xfrm>
          <a:off x="1374280" y="1397850"/>
          <a:ext cx="6395439" cy="3330560"/>
        </p:xfrm>
        <a:graphic>
          <a:graphicData uri="http://schemas.openxmlformats.org/drawingml/2006/table">
            <a:tbl>
              <a:tblPr firstRow="1" firstCol="1" bandRow="1">
                <a:tableStyleId>{8799B23B-EC83-4686-B30A-512413B5E67A}</a:tableStyleId>
              </a:tblPr>
              <a:tblGrid>
                <a:gridCol w="5112665">
                  <a:extLst>
                    <a:ext uri="{9D8B030D-6E8A-4147-A177-3AD203B41FA5}">
                      <a16:colId xmlns:a16="http://schemas.microsoft.com/office/drawing/2014/main" val="1020047323"/>
                    </a:ext>
                  </a:extLst>
                </a:gridCol>
                <a:gridCol w="1282774">
                  <a:extLst>
                    <a:ext uri="{9D8B030D-6E8A-4147-A177-3AD203B41FA5}">
                      <a16:colId xmlns:a16="http://schemas.microsoft.com/office/drawing/2014/main" val="720924751"/>
                    </a:ext>
                  </a:extLst>
                </a:gridCol>
              </a:tblGrid>
              <a:tr h="333056">
                <a:tc>
                  <a:txBody>
                    <a:bodyPr/>
                    <a:lstStyle/>
                    <a:p>
                      <a:pPr>
                        <a:lnSpc>
                          <a:spcPct val="107000"/>
                        </a:lnSpc>
                        <a:spcAft>
                          <a:spcPts val="0"/>
                        </a:spcAft>
                      </a:pPr>
                      <a:r>
                        <a:rPr lang="da-DK" sz="1800">
                          <a:effectLst/>
                        </a:rPr>
                        <a:t>Hvilke voksne?</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Pct.</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870565805"/>
                  </a:ext>
                </a:extLst>
              </a:tr>
              <a:tr h="333056">
                <a:tc>
                  <a:txBody>
                    <a:bodyPr/>
                    <a:lstStyle/>
                    <a:p>
                      <a:pPr>
                        <a:lnSpc>
                          <a:spcPct val="107000"/>
                        </a:lnSpc>
                        <a:spcAft>
                          <a:spcPts val="0"/>
                        </a:spcAft>
                      </a:pPr>
                      <a:r>
                        <a:rPr lang="da-DK" sz="1800">
                          <a:effectLst/>
                        </a:rPr>
                        <a:t>Bedsteforældre</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41,9</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2737348735"/>
                  </a:ext>
                </a:extLst>
              </a:tr>
              <a:tr h="333056">
                <a:tc>
                  <a:txBody>
                    <a:bodyPr/>
                    <a:lstStyle/>
                    <a:p>
                      <a:pPr>
                        <a:lnSpc>
                          <a:spcPct val="107000"/>
                        </a:lnSpc>
                        <a:spcAft>
                          <a:spcPts val="0"/>
                        </a:spcAft>
                      </a:pPr>
                      <a:r>
                        <a:rPr lang="da-DK" sz="1800">
                          <a:effectLst/>
                        </a:rPr>
                        <a:t>Andre familiemedlemmer</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37,3</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289875783"/>
                  </a:ext>
                </a:extLst>
              </a:tr>
              <a:tr h="333056">
                <a:tc>
                  <a:txBody>
                    <a:bodyPr/>
                    <a:lstStyle/>
                    <a:p>
                      <a:pPr>
                        <a:lnSpc>
                          <a:spcPct val="107000"/>
                        </a:lnSpc>
                        <a:spcAft>
                          <a:spcPts val="0"/>
                        </a:spcAft>
                      </a:pPr>
                      <a:r>
                        <a:rPr lang="da-DK" sz="1800">
                          <a:effectLst/>
                        </a:rPr>
                        <a:t>Ældre søskende</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35,2</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48415344"/>
                  </a:ext>
                </a:extLst>
              </a:tr>
              <a:tr h="333056">
                <a:tc>
                  <a:txBody>
                    <a:bodyPr/>
                    <a:lstStyle/>
                    <a:p>
                      <a:pPr>
                        <a:lnSpc>
                          <a:spcPct val="107000"/>
                        </a:lnSpc>
                        <a:spcAft>
                          <a:spcPts val="0"/>
                        </a:spcAft>
                      </a:pPr>
                      <a:r>
                        <a:rPr lang="da-DK" sz="1800">
                          <a:effectLst/>
                        </a:rPr>
                        <a:t>Lærere </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26,6</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1062108041"/>
                  </a:ext>
                </a:extLst>
              </a:tr>
              <a:tr h="333056">
                <a:tc>
                  <a:txBody>
                    <a:bodyPr/>
                    <a:lstStyle/>
                    <a:p>
                      <a:pPr>
                        <a:lnSpc>
                          <a:spcPct val="107000"/>
                        </a:lnSpc>
                        <a:spcAft>
                          <a:spcPts val="0"/>
                        </a:spcAft>
                      </a:pPr>
                      <a:r>
                        <a:rPr lang="da-DK" sz="1800">
                          <a:effectLst/>
                        </a:rPr>
                        <a:t>Venners forældre</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17,4</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4035499439"/>
                  </a:ext>
                </a:extLst>
              </a:tr>
              <a:tr h="333056">
                <a:tc>
                  <a:txBody>
                    <a:bodyPr/>
                    <a:lstStyle/>
                    <a:p>
                      <a:pPr>
                        <a:lnSpc>
                          <a:spcPct val="107000"/>
                        </a:lnSpc>
                        <a:spcAft>
                          <a:spcPts val="0"/>
                        </a:spcAft>
                      </a:pPr>
                      <a:r>
                        <a:rPr lang="da-DK" sz="1800">
                          <a:effectLst/>
                        </a:rPr>
                        <a:t>Trænere/undervisere/ledere</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15,3</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1432822817"/>
                  </a:ext>
                </a:extLst>
              </a:tr>
              <a:tr h="333056">
                <a:tc>
                  <a:txBody>
                    <a:bodyPr/>
                    <a:lstStyle/>
                    <a:p>
                      <a:pPr>
                        <a:lnSpc>
                          <a:spcPct val="107000"/>
                        </a:lnSpc>
                        <a:spcAft>
                          <a:spcPts val="0"/>
                        </a:spcAft>
                      </a:pPr>
                      <a:r>
                        <a:rPr lang="da-DK" sz="1800">
                          <a:effectLst/>
                        </a:rPr>
                        <a:t>Klubpædagoger</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6,3</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3418704681"/>
                  </a:ext>
                </a:extLst>
              </a:tr>
              <a:tr h="333056">
                <a:tc>
                  <a:txBody>
                    <a:bodyPr/>
                    <a:lstStyle/>
                    <a:p>
                      <a:pPr>
                        <a:lnSpc>
                          <a:spcPct val="107000"/>
                        </a:lnSpc>
                        <a:spcAft>
                          <a:spcPts val="0"/>
                        </a:spcAft>
                      </a:pPr>
                      <a:r>
                        <a:rPr lang="da-DK" sz="1800">
                          <a:effectLst/>
                        </a:rPr>
                        <a:t>Anonyme rådgivningstjenester</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a:effectLst/>
                        </a:rPr>
                        <a:t>3,6</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3957353077"/>
                  </a:ext>
                </a:extLst>
              </a:tr>
              <a:tr h="333056">
                <a:tc>
                  <a:txBody>
                    <a:bodyPr/>
                    <a:lstStyle/>
                    <a:p>
                      <a:pPr>
                        <a:lnSpc>
                          <a:spcPct val="107000"/>
                        </a:lnSpc>
                        <a:spcAft>
                          <a:spcPts val="0"/>
                        </a:spcAft>
                      </a:pPr>
                      <a:r>
                        <a:rPr lang="da-DK" sz="1800">
                          <a:effectLst/>
                        </a:rPr>
                        <a:t>Andre</a:t>
                      </a:r>
                      <a:endParaRPr lang="da-DK" sz="180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tc>
                  <a:txBody>
                    <a:bodyPr/>
                    <a:lstStyle/>
                    <a:p>
                      <a:pPr algn="ctr">
                        <a:lnSpc>
                          <a:spcPct val="107000"/>
                        </a:lnSpc>
                        <a:spcAft>
                          <a:spcPts val="0"/>
                        </a:spcAft>
                      </a:pPr>
                      <a:r>
                        <a:rPr lang="da-DK" sz="1800" dirty="0">
                          <a:effectLst/>
                        </a:rPr>
                        <a:t>12,9</a:t>
                      </a: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114700" marR="114700" marT="0" marB="0"/>
                </a:tc>
                <a:extLst>
                  <a:ext uri="{0D108BD9-81ED-4DB2-BD59-A6C34878D82A}">
                    <a16:rowId xmlns:a16="http://schemas.microsoft.com/office/drawing/2014/main" val="4288850294"/>
                  </a:ext>
                </a:extLst>
              </a:tr>
            </a:tbl>
          </a:graphicData>
        </a:graphic>
      </p:graphicFrame>
    </p:spTree>
    <p:extLst>
      <p:ext uri="{BB962C8B-B14F-4D97-AF65-F5344CB8AC3E}">
        <p14:creationId xmlns:p14="http://schemas.microsoft.com/office/powerpoint/2010/main" val="21646604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8E2AA6-7D0A-440C-B6FB-5E6B1602248B}"/>
              </a:ext>
            </a:extLst>
          </p:cNvPr>
          <p:cNvSpPr>
            <a:spLocks noGrp="1"/>
          </p:cNvSpPr>
          <p:nvPr>
            <p:ph type="title"/>
          </p:nvPr>
        </p:nvSpPr>
        <p:spPr/>
        <p:txBody>
          <a:bodyPr/>
          <a:lstStyle/>
          <a:p>
            <a:pPr algn="ctr"/>
            <a:r>
              <a:rPr lang="da-DK" dirty="0"/>
              <a:t>Influencers…..</a:t>
            </a:r>
          </a:p>
        </p:txBody>
      </p:sp>
      <p:sp>
        <p:nvSpPr>
          <p:cNvPr id="3" name="Pladsholder til tekst 2">
            <a:extLst>
              <a:ext uri="{FF2B5EF4-FFF2-40B4-BE49-F238E27FC236}">
                <a16:creationId xmlns:a16="http://schemas.microsoft.com/office/drawing/2014/main" id="{6A9E1112-D919-42A9-A7A2-8B35D0B437B8}"/>
              </a:ext>
            </a:extLst>
          </p:cNvPr>
          <p:cNvSpPr>
            <a:spLocks noGrp="1"/>
          </p:cNvSpPr>
          <p:nvPr>
            <p:ph type="body" idx="1"/>
          </p:nvPr>
        </p:nvSpPr>
        <p:spPr/>
        <p:txBody>
          <a:bodyPr>
            <a:normAutofit/>
          </a:bodyPr>
          <a:lstStyle/>
          <a:p>
            <a:pPr algn="ctr"/>
            <a:r>
              <a:rPr lang="da-DK" sz="2800" dirty="0"/>
              <a:t>1995</a:t>
            </a:r>
          </a:p>
        </p:txBody>
      </p:sp>
      <p:pic>
        <p:nvPicPr>
          <p:cNvPr id="8" name="Pladsholder til indhold 7" descr="Et billede, der indeholder person, bord, sidder, spiser&#10;&#10;Automatisk genereret beskrivelse">
            <a:extLst>
              <a:ext uri="{FF2B5EF4-FFF2-40B4-BE49-F238E27FC236}">
                <a16:creationId xmlns:a16="http://schemas.microsoft.com/office/drawing/2014/main" id="{DDD090C3-A3C2-401D-B570-17AC904CF7AF}"/>
              </a:ext>
            </a:extLst>
          </p:cNvPr>
          <p:cNvPicPr>
            <a:picLocks noGrp="1" noChangeAspect="1"/>
          </p:cNvPicPr>
          <p:nvPr>
            <p:ph sz="half" idx="2"/>
          </p:nvPr>
        </p:nvPicPr>
        <p:blipFill>
          <a:blip r:embed="rId2"/>
          <a:stretch>
            <a:fillRect/>
          </a:stretch>
        </p:blipFill>
        <p:spPr>
          <a:xfrm>
            <a:off x="1250156" y="2388394"/>
            <a:ext cx="2628900" cy="1743075"/>
          </a:xfrm>
        </p:spPr>
      </p:pic>
      <p:sp>
        <p:nvSpPr>
          <p:cNvPr id="5" name="Pladsholder til tekst 4">
            <a:extLst>
              <a:ext uri="{FF2B5EF4-FFF2-40B4-BE49-F238E27FC236}">
                <a16:creationId xmlns:a16="http://schemas.microsoft.com/office/drawing/2014/main" id="{30F05E30-2B0E-43B1-A5B7-A26AE7560F35}"/>
              </a:ext>
            </a:extLst>
          </p:cNvPr>
          <p:cNvSpPr>
            <a:spLocks noGrp="1"/>
          </p:cNvSpPr>
          <p:nvPr>
            <p:ph type="body" sz="quarter" idx="3"/>
          </p:nvPr>
        </p:nvSpPr>
        <p:spPr/>
        <p:txBody>
          <a:bodyPr>
            <a:normAutofit/>
          </a:bodyPr>
          <a:lstStyle/>
          <a:p>
            <a:pPr algn="ctr"/>
            <a:r>
              <a:rPr lang="da-DK" sz="2800" dirty="0"/>
              <a:t>2020</a:t>
            </a:r>
          </a:p>
        </p:txBody>
      </p:sp>
      <p:pic>
        <p:nvPicPr>
          <p:cNvPr id="10" name="Pladsholder til indhold 9" descr="Et billede, der indeholder person, opbevarer, kvinde, telefon&#10;&#10;Automatisk genereret beskrivelse">
            <a:extLst>
              <a:ext uri="{FF2B5EF4-FFF2-40B4-BE49-F238E27FC236}">
                <a16:creationId xmlns:a16="http://schemas.microsoft.com/office/drawing/2014/main" id="{8D34D7BF-9D8D-4DC9-9A11-3F3656E34BBE}"/>
              </a:ext>
            </a:extLst>
          </p:cNvPr>
          <p:cNvPicPr>
            <a:picLocks noGrp="1" noChangeAspect="1"/>
          </p:cNvPicPr>
          <p:nvPr>
            <p:ph sz="quarter" idx="4"/>
          </p:nvPr>
        </p:nvPicPr>
        <p:blipFill>
          <a:blip r:embed="rId3"/>
          <a:stretch>
            <a:fillRect/>
          </a:stretch>
        </p:blipFill>
        <p:spPr>
          <a:xfrm>
            <a:off x="5501481" y="2188369"/>
            <a:ext cx="2143125" cy="2143125"/>
          </a:xfrm>
        </p:spPr>
      </p:pic>
    </p:spTree>
    <p:extLst>
      <p:ext uri="{BB962C8B-B14F-4D97-AF65-F5344CB8AC3E}">
        <p14:creationId xmlns:p14="http://schemas.microsoft.com/office/powerpoint/2010/main" val="3270554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BF5CE4-A429-41A7-8F6F-FF09489DBF72}"/>
              </a:ext>
            </a:extLst>
          </p:cNvPr>
          <p:cNvSpPr>
            <a:spLocks noGrp="1"/>
          </p:cNvSpPr>
          <p:nvPr>
            <p:ph type="title"/>
          </p:nvPr>
        </p:nvSpPr>
        <p:spPr/>
        <p:txBody>
          <a:bodyPr>
            <a:normAutofit fontScale="90000"/>
          </a:bodyPr>
          <a:lstStyle/>
          <a:p>
            <a:pPr algn="ctr"/>
            <a:r>
              <a:rPr lang="da-DK" dirty="0"/>
              <a:t>Hvad er </a:t>
            </a:r>
            <a:r>
              <a:rPr lang="da-DK" dirty="0" err="1"/>
              <a:t>transfervalue</a:t>
            </a:r>
            <a:r>
              <a:rPr lang="da-DK" dirty="0"/>
              <a:t> fra fritidsaktiviteter til resten af deres liv?</a:t>
            </a:r>
          </a:p>
        </p:txBody>
      </p:sp>
      <p:pic>
        <p:nvPicPr>
          <p:cNvPr id="5" name="Pladsholder til indhold 4" descr="Et billede, der indeholder bordservice, plade, clipart, service&#10;&#10;Beskrivelse, der er oprettet med meget høj sikkerhed">
            <a:extLst>
              <a:ext uri="{FF2B5EF4-FFF2-40B4-BE49-F238E27FC236}">
                <a16:creationId xmlns:a16="http://schemas.microsoft.com/office/drawing/2014/main" id="{07568476-B2B4-4975-9FC2-2A120E805491}"/>
              </a:ext>
            </a:extLst>
          </p:cNvPr>
          <p:cNvPicPr>
            <a:picLocks noGrp="1" noChangeAspect="1"/>
          </p:cNvPicPr>
          <p:nvPr>
            <p:ph idx="1"/>
          </p:nvPr>
        </p:nvPicPr>
        <p:blipFill>
          <a:blip r:embed="rId2"/>
          <a:stretch>
            <a:fillRect/>
          </a:stretch>
        </p:blipFill>
        <p:spPr>
          <a:xfrm>
            <a:off x="1605281" y="1548606"/>
            <a:ext cx="5357707" cy="2324100"/>
          </a:xfrm>
        </p:spPr>
      </p:pic>
    </p:spTree>
    <p:extLst>
      <p:ext uri="{BB962C8B-B14F-4D97-AF65-F5344CB8AC3E}">
        <p14:creationId xmlns:p14="http://schemas.microsoft.com/office/powerpoint/2010/main" val="2252466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97C63D-63BD-4D31-8372-CD80591CA15A}"/>
              </a:ext>
            </a:extLst>
          </p:cNvPr>
          <p:cNvSpPr>
            <a:spLocks noGrp="1"/>
          </p:cNvSpPr>
          <p:nvPr>
            <p:ph type="title"/>
          </p:nvPr>
        </p:nvSpPr>
        <p:spPr/>
        <p:txBody>
          <a:bodyPr>
            <a:normAutofit/>
          </a:bodyPr>
          <a:lstStyle/>
          <a:p>
            <a:pPr>
              <a:lnSpc>
                <a:spcPct val="90000"/>
              </a:lnSpc>
            </a:pPr>
            <a:r>
              <a:rPr lang="da-DK" sz="2325"/>
              <a:t>Lære man noget af, at gå til spejder, fodbold og </a:t>
            </a:r>
            <a:r>
              <a:rPr lang="da-DK" sz="2325" err="1"/>
              <a:t>hestning</a:t>
            </a:r>
            <a:r>
              <a:rPr lang="da-DK" sz="2325"/>
              <a:t>?</a:t>
            </a:r>
          </a:p>
        </p:txBody>
      </p:sp>
      <p:graphicFrame>
        <p:nvGraphicFramePr>
          <p:cNvPr id="4" name="Pladsholder til indhold 3">
            <a:extLst>
              <a:ext uri="{FF2B5EF4-FFF2-40B4-BE49-F238E27FC236}">
                <a16:creationId xmlns:a16="http://schemas.microsoft.com/office/drawing/2014/main" id="{34CFBA6E-B9B0-459F-BF5D-474CD5E12A8F}"/>
              </a:ext>
            </a:extLst>
          </p:cNvPr>
          <p:cNvGraphicFramePr>
            <a:graphicFrameLocks noGrp="1"/>
          </p:cNvGraphicFramePr>
          <p:nvPr>
            <p:ph idx="1"/>
          </p:nvPr>
        </p:nvGraphicFramePr>
        <p:xfrm>
          <a:off x="860425" y="1419623"/>
          <a:ext cx="7416008" cy="2923780"/>
        </p:xfrm>
        <a:graphic>
          <a:graphicData uri="http://schemas.openxmlformats.org/drawingml/2006/table">
            <a:tbl>
              <a:tblPr firstRow="1" firstCol="1" bandRow="1">
                <a:noFill/>
                <a:tableStyleId>{5C22544A-7EE6-4342-B048-85BDC9FD1C3A}</a:tableStyleId>
              </a:tblPr>
              <a:tblGrid>
                <a:gridCol w="1309248">
                  <a:extLst>
                    <a:ext uri="{9D8B030D-6E8A-4147-A177-3AD203B41FA5}">
                      <a16:colId xmlns:a16="http://schemas.microsoft.com/office/drawing/2014/main" val="1486437055"/>
                    </a:ext>
                  </a:extLst>
                </a:gridCol>
                <a:gridCol w="1569602">
                  <a:extLst>
                    <a:ext uri="{9D8B030D-6E8A-4147-A177-3AD203B41FA5}">
                      <a16:colId xmlns:a16="http://schemas.microsoft.com/office/drawing/2014/main" val="2534671116"/>
                    </a:ext>
                  </a:extLst>
                </a:gridCol>
                <a:gridCol w="1514528">
                  <a:extLst>
                    <a:ext uri="{9D8B030D-6E8A-4147-A177-3AD203B41FA5}">
                      <a16:colId xmlns:a16="http://schemas.microsoft.com/office/drawing/2014/main" val="2903745093"/>
                    </a:ext>
                  </a:extLst>
                </a:gridCol>
                <a:gridCol w="1073938">
                  <a:extLst>
                    <a:ext uri="{9D8B030D-6E8A-4147-A177-3AD203B41FA5}">
                      <a16:colId xmlns:a16="http://schemas.microsoft.com/office/drawing/2014/main" val="592230011"/>
                    </a:ext>
                  </a:extLst>
                </a:gridCol>
                <a:gridCol w="1948692">
                  <a:extLst>
                    <a:ext uri="{9D8B030D-6E8A-4147-A177-3AD203B41FA5}">
                      <a16:colId xmlns:a16="http://schemas.microsoft.com/office/drawing/2014/main" val="3532254718"/>
                    </a:ext>
                  </a:extLst>
                </a:gridCol>
              </a:tblGrid>
              <a:tr h="487297">
                <a:tc>
                  <a:txBody>
                    <a:bodyPr/>
                    <a:lstStyle/>
                    <a:p>
                      <a:pPr algn="r">
                        <a:lnSpc>
                          <a:spcPct val="107000"/>
                        </a:lnSpc>
                        <a:spcAft>
                          <a:spcPts val="0"/>
                        </a:spcAft>
                      </a:pPr>
                      <a:r>
                        <a:rPr lang="da-DK" sz="1100" b="1">
                          <a:solidFill>
                            <a:schemeClr val="tx1">
                              <a:lumMod val="75000"/>
                              <a:lumOff val="25000"/>
                            </a:schemeClr>
                          </a:solidFill>
                          <a:effectLst/>
                        </a:rPr>
                        <a:t>Aktivitet </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b="1">
                          <a:solidFill>
                            <a:schemeClr val="tx1">
                              <a:lumMod val="75000"/>
                              <a:lumOff val="25000"/>
                            </a:schemeClr>
                          </a:solidFill>
                          <a:effectLst/>
                        </a:rPr>
                        <a:t>Går til vilkårlig fritidsaktivitet</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b="1">
                          <a:solidFill>
                            <a:schemeClr val="tx1">
                              <a:lumMod val="75000"/>
                              <a:lumOff val="25000"/>
                            </a:schemeClr>
                          </a:solidFill>
                          <a:effectLst/>
                        </a:rPr>
                        <a:t>Går ikke til fritidsaktivitet</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b="1">
                          <a:solidFill>
                            <a:schemeClr val="tx1">
                              <a:lumMod val="75000"/>
                              <a:lumOff val="25000"/>
                            </a:schemeClr>
                          </a:solidFill>
                          <a:effectLst/>
                        </a:rPr>
                        <a:t>Går til idræt</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b="1">
                          <a:solidFill>
                            <a:schemeClr val="tx1">
                              <a:lumMod val="75000"/>
                              <a:lumOff val="25000"/>
                            </a:schemeClr>
                          </a:solidFill>
                          <a:effectLst/>
                        </a:rPr>
                        <a:t>Går til anden fritidsaktivitet end idræt</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573301885"/>
                  </a:ext>
                </a:extLst>
              </a:tr>
              <a:tr h="316125">
                <a:tc>
                  <a:txBody>
                    <a:bodyPr/>
                    <a:lstStyle/>
                    <a:p>
                      <a:pPr algn="r">
                        <a:lnSpc>
                          <a:spcPct val="107000"/>
                        </a:lnSpc>
                        <a:spcAft>
                          <a:spcPts val="0"/>
                        </a:spcAft>
                      </a:pPr>
                      <a:r>
                        <a:rPr lang="da-DK" sz="1100" b="1">
                          <a:solidFill>
                            <a:schemeClr val="tx1">
                              <a:lumMod val="75000"/>
                              <a:lumOff val="25000"/>
                            </a:schemeClr>
                          </a:solidFill>
                          <a:effectLst/>
                        </a:rPr>
                        <a:t>Ensomhed</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14,0</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16,2</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12,8</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15,9</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716795312"/>
                  </a:ext>
                </a:extLst>
              </a:tr>
              <a:tr h="316125">
                <a:tc>
                  <a:txBody>
                    <a:bodyPr/>
                    <a:lstStyle/>
                    <a:p>
                      <a:pPr algn="r">
                        <a:lnSpc>
                          <a:spcPct val="107000"/>
                        </a:lnSpc>
                        <a:spcAft>
                          <a:spcPts val="0"/>
                        </a:spcAft>
                      </a:pPr>
                      <a:r>
                        <a:rPr lang="da-DK" sz="1100" b="1">
                          <a:solidFill>
                            <a:schemeClr val="tx1">
                              <a:lumMod val="75000"/>
                              <a:lumOff val="25000"/>
                            </a:schemeClr>
                          </a:solidFill>
                          <a:effectLst/>
                        </a:rPr>
                        <a:t>Vejer tilpas</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53,8</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49,3</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57,3</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48,7</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542233886"/>
                  </a:ext>
                </a:extLst>
              </a:tr>
              <a:tr h="487297">
                <a:tc>
                  <a:txBody>
                    <a:bodyPr/>
                    <a:lstStyle/>
                    <a:p>
                      <a:pPr algn="r">
                        <a:lnSpc>
                          <a:spcPct val="107000"/>
                        </a:lnSpc>
                        <a:spcAft>
                          <a:spcPts val="0"/>
                        </a:spcAft>
                      </a:pPr>
                      <a:r>
                        <a:rPr lang="da-DK" sz="1100" b="1">
                          <a:solidFill>
                            <a:schemeClr val="tx1">
                              <a:lumMod val="75000"/>
                              <a:lumOff val="25000"/>
                            </a:schemeClr>
                          </a:solidFill>
                          <a:effectLst/>
                        </a:rPr>
                        <a:t>Tilfreds med krop</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45,4</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40,2</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47,9</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41,3</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1948526879"/>
                  </a:ext>
                </a:extLst>
              </a:tr>
              <a:tr h="658468">
                <a:tc>
                  <a:txBody>
                    <a:bodyPr/>
                    <a:lstStyle/>
                    <a:p>
                      <a:pPr algn="r">
                        <a:lnSpc>
                          <a:spcPct val="107000"/>
                        </a:lnSpc>
                        <a:spcAft>
                          <a:spcPts val="0"/>
                        </a:spcAft>
                      </a:pPr>
                      <a:r>
                        <a:rPr lang="da-DK" sz="1100" b="1">
                          <a:solidFill>
                            <a:schemeClr val="tx1">
                              <a:lumMod val="75000"/>
                              <a:lumOff val="25000"/>
                            </a:schemeClr>
                          </a:solidFill>
                          <a:effectLst/>
                        </a:rPr>
                        <a:t>Føler jeg er god nok som jer er</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69,7</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64,0</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72,9</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64,4</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EDC"/>
                      </a:solidFill>
                      <a:prstDash val="solid"/>
                    </a:lnL>
                    <a:lnR w="9525" cap="flat" cmpd="sng" algn="ctr">
                      <a:solidFill>
                        <a:srgbClr val="D8DEDC"/>
                      </a:solidFill>
                      <a:prstDash val="solid"/>
                    </a:lnR>
                    <a:lnT w="9525" cap="flat" cmpd="sng" algn="ctr">
                      <a:solidFill>
                        <a:srgbClr val="D8DCDC"/>
                      </a:solidFill>
                      <a:prstDash val="solid"/>
                    </a:lnT>
                    <a:lnB w="9525" cap="flat" cmpd="sng" algn="ctr">
                      <a:solidFill>
                        <a:srgbClr val="D8DCDC"/>
                      </a:solidFill>
                      <a:prstDash val="solid"/>
                    </a:lnB>
                    <a:noFill/>
                  </a:tcPr>
                </a:tc>
                <a:extLst>
                  <a:ext uri="{0D108BD9-81ED-4DB2-BD59-A6C34878D82A}">
                    <a16:rowId xmlns:a16="http://schemas.microsoft.com/office/drawing/2014/main" val="3458669633"/>
                  </a:ext>
                </a:extLst>
              </a:tr>
              <a:tr h="658468">
                <a:tc>
                  <a:txBody>
                    <a:bodyPr/>
                    <a:lstStyle/>
                    <a:p>
                      <a:pPr algn="r">
                        <a:lnSpc>
                          <a:spcPct val="107000"/>
                        </a:lnSpc>
                        <a:spcAft>
                          <a:spcPts val="0"/>
                        </a:spcAft>
                      </a:pPr>
                      <a:r>
                        <a:rPr lang="da-DK" sz="1100" b="1">
                          <a:solidFill>
                            <a:schemeClr val="tx1">
                              <a:lumMod val="75000"/>
                              <a:lumOff val="25000"/>
                            </a:schemeClr>
                          </a:solidFill>
                          <a:effectLst/>
                        </a:rPr>
                        <a:t>Tør række  hånden op i timen</a:t>
                      </a:r>
                      <a:endParaRPr lang="da-DK" sz="1100" b="1">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191968" marT="63989" marB="63989">
                    <a:lnL w="12700" cmpd="sng">
                      <a:noFill/>
                      <a:prstDash val="solid"/>
                    </a:lnL>
                    <a:lnR w="9525" cap="flat" cmpd="sng" algn="ctr">
                      <a:solidFill>
                        <a:srgbClr val="D8DCDC"/>
                      </a:solidFill>
                      <a:prstDash val="solid"/>
                    </a:lnR>
                    <a:lnT w="12700" cmpd="sng">
                      <a:noFill/>
                      <a:prstDash val="solid"/>
                    </a:lnT>
                    <a:lnB w="12700" cmpd="sng">
                      <a:noFill/>
                      <a:prstDash val="solid"/>
                    </a:lnB>
                    <a:noFill/>
                  </a:tcPr>
                </a:tc>
                <a:tc>
                  <a:txBody>
                    <a:bodyPr/>
                    <a:lstStyle/>
                    <a:p>
                      <a:pPr algn="ctr">
                        <a:lnSpc>
                          <a:spcPct val="107000"/>
                        </a:lnSpc>
                        <a:spcAft>
                          <a:spcPts val="0"/>
                        </a:spcAft>
                      </a:pPr>
                      <a:r>
                        <a:rPr lang="da-DK" sz="1100">
                          <a:solidFill>
                            <a:schemeClr val="tx1">
                              <a:lumMod val="75000"/>
                              <a:lumOff val="25000"/>
                            </a:schemeClr>
                          </a:solidFill>
                          <a:effectLst/>
                        </a:rPr>
                        <a:t>51,3</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39,5</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55,0</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tc>
                  <a:txBody>
                    <a:bodyPr/>
                    <a:lstStyle/>
                    <a:p>
                      <a:pPr algn="ctr">
                        <a:lnSpc>
                          <a:spcPct val="107000"/>
                        </a:lnSpc>
                        <a:spcAft>
                          <a:spcPts val="0"/>
                        </a:spcAft>
                      </a:pPr>
                      <a:r>
                        <a:rPr lang="da-DK" sz="1100">
                          <a:solidFill>
                            <a:schemeClr val="tx1">
                              <a:lumMod val="75000"/>
                              <a:lumOff val="25000"/>
                            </a:schemeClr>
                          </a:solidFill>
                          <a:effectLst/>
                        </a:rPr>
                        <a:t>43,8</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127979" marR="63989" marT="63989" marB="63989">
                    <a:lnL w="9525" cap="flat" cmpd="sng" algn="ctr">
                      <a:solidFill>
                        <a:srgbClr val="D8DCDC"/>
                      </a:solidFill>
                      <a:prstDash val="solid"/>
                    </a:lnL>
                    <a:lnR w="9525" cap="flat" cmpd="sng" algn="ctr">
                      <a:solidFill>
                        <a:srgbClr val="D8DCDC"/>
                      </a:solidFill>
                      <a:prstDash val="solid"/>
                    </a:lnR>
                    <a:lnT w="9525" cap="flat" cmpd="sng" algn="ctr">
                      <a:solidFill>
                        <a:srgbClr val="D8DCDC"/>
                      </a:solidFill>
                      <a:prstDash val="solid"/>
                    </a:lnT>
                    <a:lnB w="9525" cap="flat" cmpd="sng" algn="ctr">
                      <a:solidFill>
                        <a:srgbClr val="D8DCDC"/>
                      </a:solidFill>
                      <a:prstDash val="solid"/>
                    </a:lnB>
                    <a:solidFill>
                      <a:srgbClr val="D8DEDC">
                        <a:alpha val="20000"/>
                      </a:srgbClr>
                    </a:solidFill>
                  </a:tcPr>
                </a:tc>
                <a:extLst>
                  <a:ext uri="{0D108BD9-81ED-4DB2-BD59-A6C34878D82A}">
                    <a16:rowId xmlns:a16="http://schemas.microsoft.com/office/drawing/2014/main" val="2839111825"/>
                  </a:ext>
                </a:extLst>
              </a:tr>
            </a:tbl>
          </a:graphicData>
        </a:graphic>
      </p:graphicFrame>
    </p:spTree>
    <p:extLst>
      <p:ext uri="{BB962C8B-B14F-4D97-AF65-F5344CB8AC3E}">
        <p14:creationId xmlns:p14="http://schemas.microsoft.com/office/powerpoint/2010/main" val="1375541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38F24-2420-4C61-BE2B-51DF8A10F943}"/>
              </a:ext>
            </a:extLst>
          </p:cNvPr>
          <p:cNvSpPr>
            <a:spLocks noGrp="1"/>
          </p:cNvSpPr>
          <p:nvPr>
            <p:ph type="title"/>
          </p:nvPr>
        </p:nvSpPr>
        <p:spPr/>
        <p:txBody>
          <a:bodyPr>
            <a:normAutofit/>
          </a:bodyPr>
          <a:lstStyle/>
          <a:p>
            <a:pPr>
              <a:lnSpc>
                <a:spcPct val="90000"/>
              </a:lnSpc>
            </a:pPr>
            <a:r>
              <a:rPr lang="en-US" sz="1650" b="1" err="1"/>
              <a:t>En</a:t>
            </a:r>
            <a:r>
              <a:rPr lang="en-US" sz="1650" b="1"/>
              <a:t> </a:t>
            </a:r>
            <a:r>
              <a:rPr lang="en-US" sz="1650" b="1" err="1"/>
              <a:t>akademi</a:t>
            </a:r>
            <a:r>
              <a:rPr lang="en-US" sz="1650" b="1"/>
              <a:t>-model </a:t>
            </a:r>
            <a:r>
              <a:rPr lang="en-US" sz="1650" b="1" err="1"/>
              <a:t>hvor</a:t>
            </a:r>
            <a:r>
              <a:rPr lang="en-US" sz="1650" b="1"/>
              <a:t> vi </a:t>
            </a:r>
            <a:r>
              <a:rPr lang="en-US" sz="1650" b="1" err="1"/>
              <a:t>følges</a:t>
            </a:r>
            <a:r>
              <a:rPr lang="en-US" sz="1650" b="1"/>
              <a:t> ad, </a:t>
            </a:r>
            <a:r>
              <a:rPr lang="en-US" sz="1650" b="1" err="1"/>
              <a:t>hvor</a:t>
            </a:r>
            <a:r>
              <a:rPr lang="en-US" sz="1650" b="1"/>
              <a:t> </a:t>
            </a:r>
            <a:r>
              <a:rPr lang="en-US" sz="1650" b="1" err="1"/>
              <a:t>trænerne</a:t>
            </a:r>
            <a:r>
              <a:rPr lang="en-US" sz="1650" b="1"/>
              <a:t> </a:t>
            </a:r>
            <a:r>
              <a:rPr lang="en-US" sz="1650" b="1" err="1"/>
              <a:t>udpeges</a:t>
            </a:r>
            <a:r>
              <a:rPr lang="en-US" sz="1650" b="1"/>
              <a:t> med </a:t>
            </a:r>
            <a:r>
              <a:rPr lang="en-US" sz="1650" b="1" err="1"/>
              <a:t>udgagnspunkt</a:t>
            </a:r>
            <a:r>
              <a:rPr lang="en-US" sz="1650" b="1"/>
              <a:t> I </a:t>
            </a:r>
            <a:r>
              <a:rPr lang="en-US" sz="1650" b="1" err="1"/>
              <a:t>kompetence</a:t>
            </a:r>
            <a:r>
              <a:rPr lang="en-US" sz="1650" b="1"/>
              <a:t> ….</a:t>
            </a:r>
            <a:r>
              <a:rPr lang="en-US" sz="1650" b="1" err="1"/>
              <a:t>og</a:t>
            </a:r>
            <a:r>
              <a:rPr lang="en-US" sz="1650" b="1"/>
              <a:t> </a:t>
            </a:r>
            <a:r>
              <a:rPr lang="en-US" sz="1650" b="1" err="1"/>
              <a:t>hvor</a:t>
            </a:r>
            <a:r>
              <a:rPr lang="en-US" sz="1650" b="1"/>
              <a:t> </a:t>
            </a:r>
            <a:r>
              <a:rPr lang="en-US" sz="1650" b="1" err="1"/>
              <a:t>forældren</a:t>
            </a:r>
            <a:r>
              <a:rPr lang="en-US" sz="1650" b="1"/>
              <a:t> </a:t>
            </a:r>
            <a:r>
              <a:rPr lang="en-US" sz="1650" b="1" err="1"/>
              <a:t>ved</a:t>
            </a:r>
            <a:r>
              <a:rPr lang="en-US" sz="1650" b="1"/>
              <a:t> </a:t>
            </a:r>
            <a:r>
              <a:rPr lang="en-US" sz="1650" b="1" err="1"/>
              <a:t>hvad</a:t>
            </a:r>
            <a:r>
              <a:rPr lang="en-US" sz="1650" b="1"/>
              <a:t> der </a:t>
            </a:r>
            <a:r>
              <a:rPr lang="en-US" sz="1650" b="1" err="1"/>
              <a:t>trænes</a:t>
            </a:r>
            <a:r>
              <a:rPr lang="en-US" sz="1650" b="1"/>
              <a:t> </a:t>
            </a:r>
            <a:r>
              <a:rPr lang="en-US" sz="1650" b="1" err="1"/>
              <a:t>og</a:t>
            </a:r>
            <a:r>
              <a:rPr lang="en-US" sz="1650" b="1"/>
              <a:t> </a:t>
            </a:r>
            <a:r>
              <a:rPr lang="en-US" sz="1650" b="1" err="1"/>
              <a:t>forventes</a:t>
            </a:r>
            <a:r>
              <a:rPr lang="en-US" sz="1650" b="1"/>
              <a:t>…..</a:t>
            </a:r>
            <a:endParaRPr lang="da-DK" sz="1650" b="1"/>
          </a:p>
        </p:txBody>
      </p:sp>
      <p:graphicFrame>
        <p:nvGraphicFramePr>
          <p:cNvPr id="4" name="Pladsholder til indhold 3">
            <a:extLst>
              <a:ext uri="{FF2B5EF4-FFF2-40B4-BE49-F238E27FC236}">
                <a16:creationId xmlns:a16="http://schemas.microsoft.com/office/drawing/2014/main" id="{4822EA49-5CBB-47F1-BD69-6F9659428D0E}"/>
              </a:ext>
            </a:extLst>
          </p:cNvPr>
          <p:cNvGraphicFramePr>
            <a:graphicFrameLocks noGrp="1"/>
          </p:cNvGraphicFramePr>
          <p:nvPr>
            <p:ph idx="1"/>
          </p:nvPr>
        </p:nvGraphicFramePr>
        <p:xfrm>
          <a:off x="685801" y="1774543"/>
          <a:ext cx="7765261" cy="2213940"/>
        </p:xfrm>
        <a:graphic>
          <a:graphicData uri="http://schemas.openxmlformats.org/drawingml/2006/table">
            <a:tbl>
              <a:tblPr firstRow="1" firstCol="1" bandRow="1">
                <a:tableStyleId>{5C22544A-7EE6-4342-B048-85BDC9FD1C3A}</a:tableStyleId>
              </a:tblPr>
              <a:tblGrid>
                <a:gridCol w="631865">
                  <a:extLst>
                    <a:ext uri="{9D8B030D-6E8A-4147-A177-3AD203B41FA5}">
                      <a16:colId xmlns:a16="http://schemas.microsoft.com/office/drawing/2014/main" val="1325096568"/>
                    </a:ext>
                  </a:extLst>
                </a:gridCol>
                <a:gridCol w="1200853">
                  <a:extLst>
                    <a:ext uri="{9D8B030D-6E8A-4147-A177-3AD203B41FA5}">
                      <a16:colId xmlns:a16="http://schemas.microsoft.com/office/drawing/2014/main" val="52993359"/>
                    </a:ext>
                  </a:extLst>
                </a:gridCol>
                <a:gridCol w="1098053">
                  <a:extLst>
                    <a:ext uri="{9D8B030D-6E8A-4147-A177-3AD203B41FA5}">
                      <a16:colId xmlns:a16="http://schemas.microsoft.com/office/drawing/2014/main" val="1211613936"/>
                    </a:ext>
                  </a:extLst>
                </a:gridCol>
                <a:gridCol w="1242690">
                  <a:extLst>
                    <a:ext uri="{9D8B030D-6E8A-4147-A177-3AD203B41FA5}">
                      <a16:colId xmlns:a16="http://schemas.microsoft.com/office/drawing/2014/main" val="337289658"/>
                    </a:ext>
                  </a:extLst>
                </a:gridCol>
                <a:gridCol w="996447">
                  <a:extLst>
                    <a:ext uri="{9D8B030D-6E8A-4147-A177-3AD203B41FA5}">
                      <a16:colId xmlns:a16="http://schemas.microsoft.com/office/drawing/2014/main" val="1690410054"/>
                    </a:ext>
                  </a:extLst>
                </a:gridCol>
                <a:gridCol w="1181727">
                  <a:extLst>
                    <a:ext uri="{9D8B030D-6E8A-4147-A177-3AD203B41FA5}">
                      <a16:colId xmlns:a16="http://schemas.microsoft.com/office/drawing/2014/main" val="2564337125"/>
                    </a:ext>
                  </a:extLst>
                </a:gridCol>
                <a:gridCol w="1413626">
                  <a:extLst>
                    <a:ext uri="{9D8B030D-6E8A-4147-A177-3AD203B41FA5}">
                      <a16:colId xmlns:a16="http://schemas.microsoft.com/office/drawing/2014/main" val="2923929545"/>
                    </a:ext>
                  </a:extLst>
                </a:gridCol>
              </a:tblGrid>
              <a:tr h="410533">
                <a:tc>
                  <a:txBody>
                    <a:bodyPr/>
                    <a:lstStyle/>
                    <a:p>
                      <a:pPr>
                        <a:lnSpc>
                          <a:spcPct val="107000"/>
                        </a:lnSpc>
                        <a:spcAft>
                          <a:spcPts val="0"/>
                        </a:spcAft>
                      </a:pPr>
                      <a:r>
                        <a:rPr lang="da-DK" sz="1200">
                          <a:effectLst/>
                        </a:rPr>
                        <a:t> Alder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Teknisk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Fysisk</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Taktisk</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Mentalt</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dirty="0">
                          <a:effectLst/>
                        </a:rPr>
                        <a:t>Personlige egenskaber</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dirty="0">
                          <a:effectLst/>
                        </a:rPr>
                        <a:t>Træningsfrekvens</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extLst>
                  <a:ext uri="{0D108BD9-81ED-4DB2-BD59-A6C34878D82A}">
                    <a16:rowId xmlns:a16="http://schemas.microsoft.com/office/drawing/2014/main" val="2759175068"/>
                  </a:ext>
                </a:extLst>
              </a:tr>
              <a:tr h="999938">
                <a:tc>
                  <a:txBody>
                    <a:bodyPr/>
                    <a:lstStyle/>
                    <a:p>
                      <a:pPr>
                        <a:lnSpc>
                          <a:spcPct val="107000"/>
                        </a:lnSpc>
                        <a:spcAft>
                          <a:spcPts val="0"/>
                        </a:spcAft>
                      </a:pPr>
                      <a:r>
                        <a:rPr lang="da-DK" sz="1200">
                          <a:effectLst/>
                        </a:rPr>
                        <a:t>7 år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 </a:t>
                      </a:r>
                    </a:p>
                    <a:p>
                      <a:pPr>
                        <a:lnSpc>
                          <a:spcPct val="107000"/>
                        </a:lnSpc>
                        <a:spcAft>
                          <a:spcPts val="0"/>
                        </a:spcAft>
                      </a:pPr>
                      <a:r>
                        <a:rPr lang="da-DK" sz="1200">
                          <a:effectLst/>
                        </a:rPr>
                        <a:t>Simple sparkeformer</a:t>
                      </a:r>
                    </a:p>
                    <a:p>
                      <a:pPr>
                        <a:lnSpc>
                          <a:spcPct val="107000"/>
                        </a:lnSpc>
                        <a:spcAft>
                          <a:spcPts val="0"/>
                        </a:spcAft>
                      </a:pPr>
                      <a:r>
                        <a:rPr lang="da-DK" sz="1200">
                          <a:effectLst/>
                        </a:rPr>
                        <a:t>1.Berøringer </a:t>
                      </a:r>
                    </a:p>
                    <a:p>
                      <a:pPr>
                        <a:lnSpc>
                          <a:spcPct val="107000"/>
                        </a:lnSpc>
                        <a:spcAft>
                          <a:spcPts val="0"/>
                        </a:spcAft>
                      </a:pPr>
                      <a:r>
                        <a:rPr lang="da-DK" sz="1200">
                          <a:effectLst/>
                        </a:rPr>
                        <a:t>afslutninger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Koordination </a:t>
                      </a:r>
                    </a:p>
                    <a:p>
                      <a:pPr>
                        <a:lnSpc>
                          <a:spcPct val="107000"/>
                        </a:lnSpc>
                        <a:spcAft>
                          <a:spcPts val="0"/>
                        </a:spcAft>
                      </a:pPr>
                      <a:r>
                        <a:rPr lang="da-DK" sz="1200">
                          <a:effectLst/>
                        </a:rPr>
                        <a:t>Agility</a:t>
                      </a:r>
                    </a:p>
                    <a:p>
                      <a:pPr>
                        <a:lnSpc>
                          <a:spcPct val="107000"/>
                        </a:lnSpc>
                        <a:spcAft>
                          <a:spcPts val="0"/>
                        </a:spcAft>
                      </a:pPr>
                      <a:r>
                        <a:rPr lang="da-DK" sz="1200">
                          <a:effectLst/>
                        </a:rPr>
                        <a:t>Hurtige fødder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Fokusering</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Vedholdenhed</a:t>
                      </a:r>
                    </a:p>
                    <a:p>
                      <a:pPr>
                        <a:lnSpc>
                          <a:spcPct val="107000"/>
                        </a:lnSpc>
                        <a:spcAft>
                          <a:spcPts val="0"/>
                        </a:spcAft>
                      </a:pPr>
                      <a:r>
                        <a:rPr lang="da-DK" sz="1200">
                          <a:effectLst/>
                        </a:rPr>
                        <a:t>Mod til at række hånde op!</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dirty="0">
                          <a:effectLst/>
                        </a:rPr>
                        <a:t>    2 x 60 min.</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extLst>
                  <a:ext uri="{0D108BD9-81ED-4DB2-BD59-A6C34878D82A}">
                    <a16:rowId xmlns:a16="http://schemas.microsoft.com/office/drawing/2014/main" val="2307025144"/>
                  </a:ext>
                </a:extLst>
              </a:tr>
              <a:tr h="803469">
                <a:tc>
                  <a:txBody>
                    <a:bodyPr/>
                    <a:lstStyle/>
                    <a:p>
                      <a:pPr>
                        <a:lnSpc>
                          <a:spcPct val="107000"/>
                        </a:lnSpc>
                        <a:spcAft>
                          <a:spcPts val="0"/>
                        </a:spcAft>
                      </a:pPr>
                      <a:r>
                        <a:rPr lang="da-DK" sz="1200">
                          <a:effectLst/>
                        </a:rPr>
                        <a:t>8 år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Finter</a:t>
                      </a:r>
                    </a:p>
                    <a:p>
                      <a:pPr>
                        <a:lnSpc>
                          <a:spcPct val="107000"/>
                        </a:lnSpc>
                        <a:spcAft>
                          <a:spcPts val="0"/>
                        </a:spcAft>
                      </a:pPr>
                      <a:r>
                        <a:rPr lang="da-DK" sz="1200">
                          <a:effectLst/>
                        </a:rPr>
                        <a:t>Indersidespark</a:t>
                      </a:r>
                    </a:p>
                    <a:p>
                      <a:pPr>
                        <a:lnSpc>
                          <a:spcPct val="107000"/>
                        </a:lnSpc>
                        <a:spcAft>
                          <a:spcPts val="0"/>
                        </a:spcAft>
                      </a:pPr>
                      <a:r>
                        <a:rPr lang="da-DK" sz="1200">
                          <a:effectLst/>
                        </a:rPr>
                        <a:t>Vendinger</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Koordination </a:t>
                      </a:r>
                    </a:p>
                    <a:p>
                      <a:pPr>
                        <a:lnSpc>
                          <a:spcPct val="107000"/>
                        </a:lnSpc>
                        <a:spcAft>
                          <a:spcPts val="0"/>
                        </a:spcAft>
                      </a:pPr>
                      <a:r>
                        <a:rPr lang="da-DK" sz="1200">
                          <a:effectLst/>
                        </a:rPr>
                        <a:t>Agility</a:t>
                      </a:r>
                    </a:p>
                    <a:p>
                      <a:pPr>
                        <a:lnSpc>
                          <a:spcPct val="107000"/>
                        </a:lnSpc>
                        <a:spcAft>
                          <a:spcPts val="0"/>
                        </a:spcAft>
                      </a:pPr>
                      <a:r>
                        <a:rPr lang="da-DK" sz="1200">
                          <a:effectLst/>
                        </a:rPr>
                        <a:t>Hurtige fødder</a:t>
                      </a:r>
                    </a:p>
                    <a:p>
                      <a:pPr>
                        <a:lnSpc>
                          <a:spcPct val="107000"/>
                        </a:lnSpc>
                        <a:spcAft>
                          <a:spcPts val="0"/>
                        </a:spcAft>
                      </a:pPr>
                      <a:r>
                        <a:rPr lang="da-DK" sz="1200">
                          <a:effectLst/>
                        </a:rPr>
                        <a:t>Speed</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Kommunikation</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Fokusering </a:t>
                      </a:r>
                    </a:p>
                    <a:p>
                      <a:pPr>
                        <a:lnSpc>
                          <a:spcPct val="107000"/>
                        </a:lnSpc>
                        <a:spcAft>
                          <a:spcPts val="0"/>
                        </a:spcAft>
                      </a:pPr>
                      <a:r>
                        <a:rPr lang="da-DK" sz="1200">
                          <a:effectLst/>
                        </a:rPr>
                        <a:t>At turde tage ansvar i en gruppe </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a:effectLst/>
                        </a:rPr>
                        <a:t>Mod til at række hånden op</a:t>
                      </a:r>
                      <a:endParaRPr lang="da-DK" sz="120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tc>
                  <a:txBody>
                    <a:bodyPr/>
                    <a:lstStyle/>
                    <a:p>
                      <a:pPr>
                        <a:lnSpc>
                          <a:spcPct val="107000"/>
                        </a:lnSpc>
                        <a:spcAft>
                          <a:spcPts val="0"/>
                        </a:spcAft>
                      </a:pPr>
                      <a:r>
                        <a:rPr lang="da-DK" sz="1200" dirty="0">
                          <a:effectLst/>
                        </a:rPr>
                        <a:t>2x 60 min </a:t>
                      </a:r>
                      <a:endParaRPr lang="da-DK"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1639" marR="51639" marT="0" marB="0"/>
                </a:tc>
                <a:extLst>
                  <a:ext uri="{0D108BD9-81ED-4DB2-BD59-A6C34878D82A}">
                    <a16:rowId xmlns:a16="http://schemas.microsoft.com/office/drawing/2014/main" val="1654478316"/>
                  </a:ext>
                </a:extLst>
              </a:tr>
            </a:tbl>
          </a:graphicData>
        </a:graphic>
      </p:graphicFrame>
      <p:sp>
        <p:nvSpPr>
          <p:cNvPr id="5" name="Rectangle 1">
            <a:extLst>
              <a:ext uri="{FF2B5EF4-FFF2-40B4-BE49-F238E27FC236}">
                <a16:creationId xmlns:a16="http://schemas.microsoft.com/office/drawing/2014/main" id="{7F689F59-60AE-44CE-B226-4D142D83A09A}"/>
              </a:ext>
            </a:extLst>
          </p:cNvPr>
          <p:cNvSpPr>
            <a:spLocks noChangeArrowheads="1"/>
          </p:cNvSpPr>
          <p:nvPr/>
        </p:nvSpPr>
        <p:spPr bwMode="auto">
          <a:xfrm>
            <a:off x="1" y="32952"/>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da-DK" sz="1350"/>
          </a:p>
        </p:txBody>
      </p:sp>
    </p:spTree>
    <p:extLst>
      <p:ext uri="{BB962C8B-B14F-4D97-AF65-F5344CB8AC3E}">
        <p14:creationId xmlns:p14="http://schemas.microsoft.com/office/powerpoint/2010/main" val="2772183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1D72B8-83CB-4B1C-965F-004FD869A961}"/>
              </a:ext>
            </a:extLst>
          </p:cNvPr>
          <p:cNvSpPr>
            <a:spLocks noGrp="1"/>
          </p:cNvSpPr>
          <p:nvPr>
            <p:ph type="title"/>
          </p:nvPr>
        </p:nvSpPr>
        <p:spPr>
          <a:xfrm>
            <a:off x="720090" y="4064793"/>
            <a:ext cx="7703820" cy="702470"/>
          </a:xfrm>
        </p:spPr>
        <p:txBody>
          <a:bodyPr vert="horz" lIns="91440" tIns="45720" rIns="91440" bIns="45720" rtlCol="0" anchor="ctr">
            <a:normAutofit/>
          </a:bodyPr>
          <a:lstStyle/>
          <a:p>
            <a:pPr algn="ctr" defTabSz="914400"/>
            <a:r>
              <a:rPr lang="en-US" sz="2800">
                <a:solidFill>
                  <a:schemeClr val="tx1">
                    <a:lumMod val="75000"/>
                    <a:lumOff val="25000"/>
                  </a:schemeClr>
                </a:solidFill>
              </a:rPr>
              <a:t>Rekruttering og fastholdelse – nogle perspektiver!</a:t>
            </a:r>
          </a:p>
        </p:txBody>
      </p:sp>
      <p:pic>
        <p:nvPicPr>
          <p:cNvPr id="5" name="Pladsholder til indhold 4" descr="Et billede, der indeholder person, udendørs, kvinde, spil&#10;&#10;Automatisk genereret beskrivelse">
            <a:extLst>
              <a:ext uri="{FF2B5EF4-FFF2-40B4-BE49-F238E27FC236}">
                <a16:creationId xmlns:a16="http://schemas.microsoft.com/office/drawing/2014/main" id="{947BBDFB-2BD2-4E9B-A982-DF92F2974B17}"/>
              </a:ext>
            </a:extLst>
          </p:cNvPr>
          <p:cNvPicPr>
            <a:picLocks noGrp="1" noChangeAspect="1"/>
          </p:cNvPicPr>
          <p:nvPr>
            <p:ph idx="1"/>
          </p:nvPr>
        </p:nvPicPr>
        <p:blipFill rotWithShape="1">
          <a:blip r:embed="rId2"/>
          <a:srcRect b="3850"/>
          <a:stretch/>
        </p:blipFill>
        <p:spPr>
          <a:xfrm>
            <a:off x="961263" y="982408"/>
            <a:ext cx="7221474" cy="2750058"/>
          </a:xfrm>
          <a:prstGeom prst="rect">
            <a:avLst/>
          </a:prstGeom>
          <a:effectLst/>
        </p:spPr>
      </p:pic>
    </p:spTree>
    <p:extLst>
      <p:ext uri="{BB962C8B-B14F-4D97-AF65-F5344CB8AC3E}">
        <p14:creationId xmlns:p14="http://schemas.microsoft.com/office/powerpoint/2010/main" val="7504037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a-DK" sz="4000" dirty="0"/>
              <a:t>5.klasse i 1984</a:t>
            </a:r>
          </a:p>
        </p:txBody>
      </p:sp>
      <p:pic>
        <p:nvPicPr>
          <p:cNvPr id="2050" name="Picture 2" descr="C:\Users\danp\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256" y="1327412"/>
            <a:ext cx="5545207" cy="36011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D5F7B7-7249-4FA9-9264-E55A7A07DE0D}"/>
              </a:ext>
            </a:extLst>
          </p:cNvPr>
          <p:cNvSpPr>
            <a:spLocks noGrp="1"/>
          </p:cNvSpPr>
          <p:nvPr>
            <p:ph type="title"/>
          </p:nvPr>
        </p:nvSpPr>
        <p:spPr>
          <a:xfrm>
            <a:off x="628650" y="273843"/>
            <a:ext cx="7886700" cy="994173"/>
          </a:xfrm>
        </p:spPr>
        <p:txBody>
          <a:bodyPr>
            <a:normAutofit/>
          </a:bodyPr>
          <a:lstStyle/>
          <a:p>
            <a:r>
              <a:rPr lang="da-DK"/>
              <a:t>Rekruttering og motivation……</a:t>
            </a:r>
          </a:p>
        </p:txBody>
      </p:sp>
      <p:graphicFrame>
        <p:nvGraphicFramePr>
          <p:cNvPr id="12" name="Pladsholder til indhold 2">
            <a:extLst>
              <a:ext uri="{FF2B5EF4-FFF2-40B4-BE49-F238E27FC236}">
                <a16:creationId xmlns:a16="http://schemas.microsoft.com/office/drawing/2014/main" id="{587F8CF3-3B79-4723-A732-C0DBFBC76598}"/>
              </a:ext>
            </a:extLst>
          </p:cNvPr>
          <p:cNvGraphicFramePr>
            <a:graphicFrameLocks noGrp="1"/>
          </p:cNvGraphicFramePr>
          <p:nvPr>
            <p:ph idx="1"/>
            <p:extLst>
              <p:ext uri="{D42A27DB-BD31-4B8C-83A1-F6EECF244321}">
                <p14:modId xmlns:p14="http://schemas.microsoft.com/office/powerpoint/2010/main" val="1777651622"/>
              </p:ext>
            </p:extLst>
          </p:nvPr>
        </p:nvGraphicFramePr>
        <p:xfrm>
          <a:off x="628650" y="1369218"/>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666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81" name="Rectangle 7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429000"/>
            <a:ext cx="5293730" cy="1473199"/>
          </a:xfrm>
          <a:prstGeom prst="rect">
            <a:avLst/>
          </a:prstGeom>
          <a:solidFill>
            <a:srgbClr val="345B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p:cNvSpPr>
            <a:spLocks noGrp="1"/>
          </p:cNvSpPr>
          <p:nvPr>
            <p:ph type="title"/>
          </p:nvPr>
        </p:nvSpPr>
        <p:spPr>
          <a:xfrm>
            <a:off x="393192" y="3575304"/>
            <a:ext cx="4945641" cy="1218907"/>
          </a:xfrm>
        </p:spPr>
        <p:txBody>
          <a:bodyPr>
            <a:normAutofit/>
          </a:bodyPr>
          <a:lstStyle/>
          <a:p>
            <a:pPr algn="r" eaLnBrk="1" fontAlgn="auto" hangingPunct="1">
              <a:spcAft>
                <a:spcPts val="0"/>
              </a:spcAft>
              <a:defRPr/>
            </a:pPr>
            <a:br>
              <a:rPr lang="da-DK" sz="1800" b="1">
                <a:solidFill>
                  <a:srgbClr val="FFFFFF"/>
                </a:solidFill>
              </a:rPr>
            </a:br>
            <a:r>
              <a:rPr lang="da-DK" sz="1800" b="1">
                <a:solidFill>
                  <a:srgbClr val="FFFFFF"/>
                </a:solidFill>
              </a:rPr>
              <a:t>Det er vigtigt at være sammen med mine venner!” - men hvad menes der egentlig med ’venner”?</a:t>
            </a:r>
            <a:endParaRPr lang="da-DK" sz="1800">
              <a:solidFill>
                <a:srgbClr val="FFFFFF"/>
              </a:solidFill>
            </a:endParaRPr>
          </a:p>
        </p:txBody>
      </p:sp>
      <p:pic>
        <p:nvPicPr>
          <p:cNvPr id="4" name="Billede 3" descr="Et billede, der indeholder spil, sport, bane, person&#10;&#10;Automatisk genereret beskrivelse">
            <a:extLst>
              <a:ext uri="{FF2B5EF4-FFF2-40B4-BE49-F238E27FC236}">
                <a16:creationId xmlns:a16="http://schemas.microsoft.com/office/drawing/2014/main" id="{D4958751-18A5-4FD8-8DCE-4FC20CFF6B05}"/>
              </a:ext>
            </a:extLst>
          </p:cNvPr>
          <p:cNvPicPr>
            <a:picLocks noChangeAspect="1"/>
          </p:cNvPicPr>
          <p:nvPr/>
        </p:nvPicPr>
        <p:blipFill rotWithShape="1">
          <a:blip r:embed="rId2"/>
          <a:srcRect l="9782" r="-2" b="-2"/>
          <a:stretch/>
        </p:blipFill>
        <p:spPr>
          <a:xfrm>
            <a:off x="245660" y="241299"/>
            <a:ext cx="5293729" cy="3080544"/>
          </a:xfrm>
          <a:prstGeom prst="rect">
            <a:avLst/>
          </a:prstGeom>
        </p:spPr>
      </p:pic>
      <p:sp>
        <p:nvSpPr>
          <p:cNvPr id="24582" name="Rectangle 7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241299"/>
            <a:ext cx="3251710" cy="46609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579" name="Pladsholder til indhold 2"/>
          <p:cNvSpPr>
            <a:spLocks noGrp="1"/>
          </p:cNvSpPr>
          <p:nvPr>
            <p:ph sz="quarter" idx="1"/>
          </p:nvPr>
        </p:nvSpPr>
        <p:spPr>
          <a:xfrm>
            <a:off x="6021989" y="688293"/>
            <a:ext cx="2568554" cy="3639272"/>
          </a:xfrm>
        </p:spPr>
        <p:txBody>
          <a:bodyPr anchor="ctr">
            <a:normAutofit/>
          </a:bodyPr>
          <a:lstStyle/>
          <a:p>
            <a:pPr eaLnBrk="1" hangingPunct="1">
              <a:buFont typeface="Wingdings" pitchFamily="2" charset="2"/>
              <a:buNone/>
            </a:pPr>
            <a:r>
              <a:rPr lang="da-DK" sz="1500">
                <a:solidFill>
                  <a:srgbClr val="FFFFFF"/>
                </a:solidFill>
              </a:rPr>
              <a:t>	Jeg tror, man skal have en, man kender, med til den sport, man starter til, men senere betyder det ikke så meget, om han stopper, hvis man er blevet gode venner med de andre. </a:t>
            </a:r>
          </a:p>
          <a:p>
            <a:pPr eaLnBrk="1" hangingPunct="1">
              <a:buFont typeface="Wingdings" pitchFamily="2" charset="2"/>
              <a:buNone/>
            </a:pPr>
            <a:r>
              <a:rPr lang="da-DK" sz="1500">
                <a:solidFill>
                  <a:srgbClr val="FFFFFF"/>
                </a:solidFill>
              </a:rPr>
              <a:t>    (Magnus, 4. klasse)</a:t>
            </a:r>
          </a:p>
          <a:p>
            <a:pPr eaLnBrk="1" hangingPunct="1"/>
            <a:endParaRPr lang="da-DK" sz="15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240030"/>
            <a:ext cx="8661654" cy="46634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722907"/>
            <a:ext cx="2620771" cy="3697685"/>
          </a:xfrm>
        </p:spPr>
        <p:txBody>
          <a:bodyPr>
            <a:normAutofit/>
          </a:bodyPr>
          <a:lstStyle/>
          <a:p>
            <a:pPr algn="r" eaLnBrk="1" fontAlgn="auto" hangingPunct="1">
              <a:spcAft>
                <a:spcPts val="0"/>
              </a:spcAft>
              <a:defRPr/>
            </a:pPr>
            <a:r>
              <a:rPr lang="da-DK">
                <a:solidFill>
                  <a:schemeClr val="accent1"/>
                </a:solidFill>
              </a:rPr>
              <a:t>Man går til træning for at blive bedre – ikke for at få nye venner!</a:t>
            </a:r>
          </a:p>
        </p:txBody>
      </p:sp>
      <p:cxnSp>
        <p:nvCxnSpPr>
          <p:cNvPr id="15"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1543050"/>
            <a:ext cx="0" cy="2057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dsholder til indhold 2"/>
          <p:cNvSpPr>
            <a:spLocks noGrp="1"/>
          </p:cNvSpPr>
          <p:nvPr>
            <p:ph sz="quarter" idx="1"/>
          </p:nvPr>
        </p:nvSpPr>
        <p:spPr>
          <a:xfrm>
            <a:off x="3732023" y="722907"/>
            <a:ext cx="4783327" cy="3697685"/>
          </a:xfrm>
        </p:spPr>
        <p:txBody>
          <a:bodyPr anchor="ctr">
            <a:normAutofit/>
          </a:bodyPr>
          <a:lstStyle/>
          <a:p>
            <a:pPr marL="320040" indent="-320040" eaLnBrk="1" fontAlgn="auto" hangingPunct="1">
              <a:spcAft>
                <a:spcPts val="0"/>
              </a:spcAft>
              <a:buFont typeface="Wingdings"/>
              <a:buChar char=""/>
              <a:defRPr/>
            </a:pPr>
            <a:r>
              <a:rPr lang="da-DK" sz="1700" i="1"/>
              <a:t>Er der nogen fra træning, du er blevet venner med?</a:t>
            </a:r>
            <a:endParaRPr lang="da-DK" sz="1700"/>
          </a:p>
          <a:p>
            <a:pPr marL="320040" indent="-320040" eaLnBrk="1" fontAlgn="auto" hangingPunct="1">
              <a:spcAft>
                <a:spcPts val="0"/>
              </a:spcAft>
              <a:buFont typeface="Wingdings"/>
              <a:buChar char=""/>
              <a:defRPr/>
            </a:pPr>
            <a:r>
              <a:rPr lang="da-DK" sz="1700"/>
              <a:t>- Altså, det er ikke nogen, jeg er sammen med efter træning. Men vi følges tit efter træning. </a:t>
            </a:r>
          </a:p>
          <a:p>
            <a:pPr marL="320040" indent="-320040" eaLnBrk="1" fontAlgn="auto" hangingPunct="1">
              <a:spcAft>
                <a:spcPts val="0"/>
              </a:spcAft>
              <a:buFont typeface="Wingdings"/>
              <a:buChar char=""/>
              <a:defRPr/>
            </a:pPr>
            <a:r>
              <a:rPr lang="da-DK" sz="1700" i="1"/>
              <a:t>Hvorfor ikke?</a:t>
            </a:r>
            <a:endParaRPr lang="da-DK" sz="1700"/>
          </a:p>
          <a:p>
            <a:pPr marL="320040" indent="-320040" eaLnBrk="1" fontAlgn="auto" hangingPunct="1">
              <a:spcAft>
                <a:spcPts val="0"/>
              </a:spcAft>
              <a:buFont typeface="Wingdings"/>
              <a:buChar char=""/>
              <a:defRPr/>
            </a:pPr>
            <a:r>
              <a:rPr lang="da-DK" sz="1700"/>
              <a:t>- Vi har det sådan, at vi går til sport sammen, og det er her vi hygger os. </a:t>
            </a:r>
            <a:br>
              <a:rPr lang="da-DK" sz="1700" i="1"/>
            </a:br>
            <a:r>
              <a:rPr lang="da-DK" sz="1700" i="1"/>
              <a:t>Kunne du godt tænke dig det var anderledes?</a:t>
            </a:r>
            <a:endParaRPr lang="da-DK" sz="1700"/>
          </a:p>
          <a:p>
            <a:pPr marL="320040" indent="-320040" eaLnBrk="1" fontAlgn="auto" hangingPunct="1">
              <a:spcAft>
                <a:spcPts val="0"/>
              </a:spcAft>
              <a:buFont typeface="Wingdings"/>
              <a:buChar char=""/>
              <a:defRPr/>
            </a:pPr>
            <a:r>
              <a:rPr lang="da-DK" sz="1700"/>
              <a:t>- Altså, det er fint nok, men det kunne nu også være hyggeligt, hvis man nogle gange kunne tage hjem til hinanden efter skole og lære hinanden bedre at kende. </a:t>
            </a:r>
            <a:br>
              <a:rPr lang="da-DK" sz="1700"/>
            </a:br>
            <a:r>
              <a:rPr lang="da-DK" sz="1700"/>
              <a:t>(Alberte, 4. klasse)</a:t>
            </a:r>
          </a:p>
          <a:p>
            <a:pPr marL="320040" indent="-320040" eaLnBrk="1" fontAlgn="auto" hangingPunct="1">
              <a:spcAft>
                <a:spcPts val="0"/>
              </a:spcAft>
              <a:buFont typeface="Wingdings"/>
              <a:buChar char=""/>
              <a:defRPr/>
            </a:pPr>
            <a:endParaRPr lang="da-DK" sz="1700"/>
          </a:p>
          <a:p>
            <a:pPr marL="320040" indent="-320040" eaLnBrk="1" fontAlgn="auto" hangingPunct="1">
              <a:spcAft>
                <a:spcPts val="0"/>
              </a:spcAft>
              <a:buFont typeface="Wingdings"/>
              <a:buChar char=""/>
              <a:defRPr/>
            </a:pPr>
            <a:endParaRPr lang="da-DK" sz="1700"/>
          </a:p>
          <a:p>
            <a:pPr marL="320040" indent="-320040" eaLnBrk="1" fontAlgn="auto" hangingPunct="1">
              <a:spcAft>
                <a:spcPts val="0"/>
              </a:spcAft>
              <a:buFont typeface="Wingdings"/>
              <a:buChar char=""/>
              <a:defRPr/>
            </a:pPr>
            <a:endParaRPr lang="da-DK" sz="17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FFEBE2-494A-4F72-A9B6-73154ED9CC1F}"/>
              </a:ext>
            </a:extLst>
          </p:cNvPr>
          <p:cNvSpPr>
            <a:spLocks noGrp="1"/>
          </p:cNvSpPr>
          <p:nvPr>
            <p:ph type="title"/>
          </p:nvPr>
        </p:nvSpPr>
        <p:spPr>
          <a:xfrm>
            <a:off x="800100" y="3939702"/>
            <a:ext cx="7543800" cy="771536"/>
          </a:xfrm>
        </p:spPr>
        <p:txBody>
          <a:bodyPr>
            <a:normAutofit/>
          </a:bodyPr>
          <a:lstStyle/>
          <a:p>
            <a:pPr algn="ctr"/>
            <a:r>
              <a:rPr lang="da-DK">
                <a:solidFill>
                  <a:srgbClr val="FFFFFF"/>
                </a:solidFill>
              </a:rPr>
              <a:t>Udviklingen 3-6.klasse……</a:t>
            </a:r>
          </a:p>
        </p:txBody>
      </p:sp>
      <p:graphicFrame>
        <p:nvGraphicFramePr>
          <p:cNvPr id="4" name="Pladsholder til indhold 3">
            <a:extLst>
              <a:ext uri="{FF2B5EF4-FFF2-40B4-BE49-F238E27FC236}">
                <a16:creationId xmlns:a16="http://schemas.microsoft.com/office/drawing/2014/main" id="{6B4F2F6E-9138-461F-B7E4-BAABE004A317}"/>
              </a:ext>
            </a:extLst>
          </p:cNvPr>
          <p:cNvGraphicFramePr>
            <a:graphicFrameLocks noGrp="1"/>
          </p:cNvGraphicFramePr>
          <p:nvPr>
            <p:ph idx="1"/>
            <p:extLst>
              <p:ext uri="{D42A27DB-BD31-4B8C-83A1-F6EECF244321}">
                <p14:modId xmlns:p14="http://schemas.microsoft.com/office/powerpoint/2010/main" val="1592701568"/>
              </p:ext>
            </p:extLst>
          </p:nvPr>
        </p:nvGraphicFramePr>
        <p:xfrm>
          <a:off x="1142918" y="482600"/>
          <a:ext cx="6854723" cy="2714440"/>
        </p:xfrm>
        <a:graphic>
          <a:graphicData uri="http://schemas.openxmlformats.org/drawingml/2006/table">
            <a:tbl>
              <a:tblPr firstRow="1" firstCol="1" bandRow="1">
                <a:tableStyleId>{5C22544A-7EE6-4342-B048-85BDC9FD1C3A}</a:tableStyleId>
              </a:tblPr>
              <a:tblGrid>
                <a:gridCol w="1878599">
                  <a:extLst>
                    <a:ext uri="{9D8B030D-6E8A-4147-A177-3AD203B41FA5}">
                      <a16:colId xmlns:a16="http://schemas.microsoft.com/office/drawing/2014/main" val="533011176"/>
                    </a:ext>
                  </a:extLst>
                </a:gridCol>
                <a:gridCol w="1327283">
                  <a:extLst>
                    <a:ext uri="{9D8B030D-6E8A-4147-A177-3AD203B41FA5}">
                      <a16:colId xmlns:a16="http://schemas.microsoft.com/office/drawing/2014/main" val="381689314"/>
                    </a:ext>
                  </a:extLst>
                </a:gridCol>
                <a:gridCol w="1160779">
                  <a:extLst>
                    <a:ext uri="{9D8B030D-6E8A-4147-A177-3AD203B41FA5}">
                      <a16:colId xmlns:a16="http://schemas.microsoft.com/office/drawing/2014/main" val="2613177829"/>
                    </a:ext>
                  </a:extLst>
                </a:gridCol>
                <a:gridCol w="1327283">
                  <a:extLst>
                    <a:ext uri="{9D8B030D-6E8A-4147-A177-3AD203B41FA5}">
                      <a16:colId xmlns:a16="http://schemas.microsoft.com/office/drawing/2014/main" val="3214143767"/>
                    </a:ext>
                  </a:extLst>
                </a:gridCol>
                <a:gridCol w="1160779">
                  <a:extLst>
                    <a:ext uri="{9D8B030D-6E8A-4147-A177-3AD203B41FA5}">
                      <a16:colId xmlns:a16="http://schemas.microsoft.com/office/drawing/2014/main" val="404039105"/>
                    </a:ext>
                  </a:extLst>
                </a:gridCol>
              </a:tblGrid>
              <a:tr h="271444">
                <a:tc>
                  <a:txBody>
                    <a:bodyPr/>
                    <a:lstStyle/>
                    <a:p>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nSpc>
                          <a:spcPct val="150000"/>
                        </a:lnSpc>
                        <a:spcAft>
                          <a:spcPts val="0"/>
                        </a:spcAft>
                      </a:pPr>
                      <a:r>
                        <a:rPr lang="da-DK" sz="1100">
                          <a:effectLst/>
                        </a:rPr>
                        <a:t>3. klasse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nSpc>
                          <a:spcPct val="150000"/>
                        </a:lnSpc>
                        <a:spcAft>
                          <a:spcPts val="0"/>
                        </a:spcAft>
                      </a:pPr>
                      <a:r>
                        <a:rPr lang="da-DK" sz="1100">
                          <a:effectLst/>
                        </a:rPr>
                        <a:t>4. klasse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nSpc>
                          <a:spcPct val="150000"/>
                        </a:lnSpc>
                        <a:spcAft>
                          <a:spcPts val="0"/>
                        </a:spcAft>
                      </a:pPr>
                      <a:r>
                        <a:rPr lang="da-DK" sz="1100">
                          <a:effectLst/>
                        </a:rPr>
                        <a:t>5. klasse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nSpc>
                          <a:spcPct val="150000"/>
                        </a:lnSpc>
                        <a:spcAft>
                          <a:spcPts val="0"/>
                        </a:spcAft>
                      </a:pPr>
                      <a:r>
                        <a:rPr lang="da-DK" sz="1100">
                          <a:effectLst/>
                        </a:rPr>
                        <a:t>6. klasse</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3274227729"/>
                  </a:ext>
                </a:extLst>
              </a:tr>
              <a:tr h="271444">
                <a:tc>
                  <a:txBody>
                    <a:bodyPr/>
                    <a:lstStyle/>
                    <a:p>
                      <a:pPr>
                        <a:lnSpc>
                          <a:spcPct val="150000"/>
                        </a:lnSpc>
                        <a:spcAft>
                          <a:spcPts val="0"/>
                        </a:spcAft>
                      </a:pPr>
                      <a:r>
                        <a:rPr lang="da-DK" sz="1100">
                          <a:effectLst/>
                        </a:rPr>
                        <a:t>Fodbold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24,2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22,8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18,9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789760890"/>
                  </a:ext>
                </a:extLst>
              </a:tr>
              <a:tr h="271444">
                <a:tc>
                  <a:txBody>
                    <a:bodyPr/>
                    <a:lstStyle/>
                    <a:p>
                      <a:pPr>
                        <a:lnSpc>
                          <a:spcPct val="150000"/>
                        </a:lnSpc>
                        <a:spcAft>
                          <a:spcPts val="0"/>
                        </a:spcAft>
                      </a:pPr>
                      <a:r>
                        <a:rPr lang="da-DK" sz="1100">
                          <a:effectLst/>
                        </a:rPr>
                        <a:t>Gymnastik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22,2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18,5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17,6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2766131942"/>
                  </a:ext>
                </a:extLst>
              </a:tr>
              <a:tr h="271444">
                <a:tc>
                  <a:txBody>
                    <a:bodyPr/>
                    <a:lstStyle/>
                    <a:p>
                      <a:pPr>
                        <a:lnSpc>
                          <a:spcPct val="150000"/>
                        </a:lnSpc>
                        <a:spcAft>
                          <a:spcPts val="0"/>
                        </a:spcAft>
                      </a:pPr>
                      <a:r>
                        <a:rPr lang="da-DK" sz="1100">
                          <a:effectLst/>
                        </a:rPr>
                        <a:t>Svømning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24,9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18,2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12,7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8,9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985088780"/>
                  </a:ext>
                </a:extLst>
              </a:tr>
              <a:tr h="271444">
                <a:tc>
                  <a:txBody>
                    <a:bodyPr/>
                    <a:lstStyle/>
                    <a:p>
                      <a:pPr>
                        <a:lnSpc>
                          <a:spcPct val="150000"/>
                        </a:lnSpc>
                        <a:spcAft>
                          <a:spcPts val="0"/>
                        </a:spcAft>
                      </a:pPr>
                      <a:r>
                        <a:rPr lang="da-DK" sz="1100">
                          <a:effectLst/>
                        </a:rPr>
                        <a:t>Musik</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12,8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12,2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11,5</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12,6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699790114"/>
                  </a:ext>
                </a:extLst>
              </a:tr>
              <a:tr h="271444">
                <a:tc>
                  <a:txBody>
                    <a:bodyPr/>
                    <a:lstStyle/>
                    <a:p>
                      <a:pPr>
                        <a:lnSpc>
                          <a:spcPct val="150000"/>
                        </a:lnSpc>
                        <a:spcAft>
                          <a:spcPts val="0"/>
                        </a:spcAft>
                      </a:pPr>
                      <a:r>
                        <a:rPr lang="da-DK" sz="1100">
                          <a:effectLst/>
                        </a:rPr>
                        <a:t>Håndbold</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6,1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13,8</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9,1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3256286223"/>
                  </a:ext>
                </a:extLst>
              </a:tr>
              <a:tr h="271444">
                <a:tc>
                  <a:txBody>
                    <a:bodyPr/>
                    <a:lstStyle/>
                    <a:p>
                      <a:pPr>
                        <a:lnSpc>
                          <a:spcPct val="150000"/>
                        </a:lnSpc>
                        <a:spcAft>
                          <a:spcPts val="0"/>
                        </a:spcAft>
                      </a:pPr>
                      <a:r>
                        <a:rPr lang="da-DK" sz="1100">
                          <a:effectLst/>
                        </a:rPr>
                        <a:t>Badminton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6,7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5,7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10,1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8,9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3223923979"/>
                  </a:ext>
                </a:extLst>
              </a:tr>
              <a:tr h="271444">
                <a:tc>
                  <a:txBody>
                    <a:bodyPr/>
                    <a:lstStyle/>
                    <a:p>
                      <a:pPr>
                        <a:lnSpc>
                          <a:spcPct val="150000"/>
                        </a:lnSpc>
                        <a:spcAft>
                          <a:spcPts val="0"/>
                        </a:spcAft>
                      </a:pPr>
                      <a:r>
                        <a:rPr lang="da-DK" sz="1100">
                          <a:effectLst/>
                        </a:rPr>
                        <a:t>Dans</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7,1</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6,6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13,0</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2428154648"/>
                  </a:ext>
                </a:extLst>
              </a:tr>
              <a:tr h="271444">
                <a:tc>
                  <a:txBody>
                    <a:bodyPr/>
                    <a:lstStyle/>
                    <a:p>
                      <a:pPr>
                        <a:lnSpc>
                          <a:spcPct val="150000"/>
                        </a:lnSpc>
                        <a:spcAft>
                          <a:spcPts val="0"/>
                        </a:spcAft>
                      </a:pPr>
                      <a:r>
                        <a:rPr lang="da-DK" sz="1100">
                          <a:effectLst/>
                        </a:rPr>
                        <a:t>Spejder/FDF</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7,9</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9,2</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4,6</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864281926"/>
                  </a:ext>
                </a:extLst>
              </a:tr>
              <a:tr h="271444">
                <a:tc>
                  <a:txBody>
                    <a:bodyPr/>
                    <a:lstStyle/>
                    <a:p>
                      <a:pPr>
                        <a:lnSpc>
                          <a:spcPct val="150000"/>
                        </a:lnSpc>
                        <a:spcAft>
                          <a:spcPts val="0"/>
                        </a:spcAft>
                      </a:pPr>
                      <a:r>
                        <a:rPr lang="da-DK" sz="1100">
                          <a:effectLst/>
                        </a:rPr>
                        <a:t>Andet</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34,3</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39,4</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a:effectLst/>
                        </a:rPr>
                        <a:t>50,7</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tc>
                  <a:txBody>
                    <a:bodyPr/>
                    <a:lstStyle/>
                    <a:p>
                      <a:pPr algn="ctr">
                        <a:lnSpc>
                          <a:spcPct val="150000"/>
                        </a:lnSpc>
                        <a:spcAft>
                          <a:spcPts val="0"/>
                        </a:spcAft>
                      </a:pPr>
                      <a:r>
                        <a:rPr lang="da-DK" sz="1100" dirty="0">
                          <a:effectLst/>
                        </a:rPr>
                        <a:t>42,9</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1328" marR="71328" marT="0" marB="0"/>
                </a:tc>
                <a:extLst>
                  <a:ext uri="{0D108BD9-81ED-4DB2-BD59-A6C34878D82A}">
                    <a16:rowId xmlns:a16="http://schemas.microsoft.com/office/drawing/2014/main" val="2305581509"/>
                  </a:ext>
                </a:extLst>
              </a:tr>
            </a:tbl>
          </a:graphicData>
        </a:graphic>
      </p:graphicFrame>
      <p:sp>
        <p:nvSpPr>
          <p:cNvPr id="5" name="Rectangle 1">
            <a:extLst>
              <a:ext uri="{FF2B5EF4-FFF2-40B4-BE49-F238E27FC236}">
                <a16:creationId xmlns:a16="http://schemas.microsoft.com/office/drawing/2014/main" id="{6FBDEE78-EB30-4C1D-9C31-9C6B6F40581D}"/>
              </a:ext>
            </a:extLst>
          </p:cNvPr>
          <p:cNvSpPr>
            <a:spLocks noChangeArrowheads="1"/>
          </p:cNvSpPr>
          <p:nvPr/>
        </p:nvSpPr>
        <p:spPr bwMode="auto">
          <a:xfrm>
            <a:off x="0" y="-130805"/>
            <a:ext cx="449162"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da-DK" altLang="da-DK" sz="1100" b="0" i="0" u="none" strike="noStrike" cap="none" normalizeH="0" baseline="0">
                <a:ln>
                  <a:noFill/>
                </a:ln>
                <a:solidFill>
                  <a:schemeClr val="tx1"/>
                </a:solidFill>
                <a:effectLst/>
                <a:latin typeface="Arial" panose="020B0604020202020204" pitchFamily="34" charset="0"/>
                <a:ea typeface="Calibri" panose="020F0502020204030204" pitchFamily="34" charset="0"/>
              </a:rPr>
              <a:t>Tab</a:t>
            </a:r>
            <a:r>
              <a:rPr kumimoji="0" lang="da-DK" altLang="da-DK" sz="600" b="0" i="0" u="none" strike="noStrike" cap="none" normalizeH="0" baseline="0">
                <a:ln>
                  <a:noFill/>
                </a:ln>
                <a:solidFill>
                  <a:schemeClr val="tx1"/>
                </a:solidFill>
                <a:effectLst/>
                <a:latin typeface="Arial" panose="020B0604020202020204" pitchFamily="34" charset="0"/>
              </a:rPr>
              <a:t> </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422590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CUR_logo_2017_Hvid CUR_large.png"/>
          <p:cNvPicPr>
            <a:picLocks noChangeAspect="1"/>
          </p:cNvPicPr>
          <p:nvPr/>
        </p:nvPicPr>
        <p:blipFill rotWithShape="1">
          <a:blip r:embed="rId3">
            <a:extLst>
              <a:ext uri="{28A0092B-C50C-407E-A947-70E740481C1C}">
                <a14:useLocalDpi xmlns:a14="http://schemas.microsoft.com/office/drawing/2010/main" val="0"/>
              </a:ext>
            </a:extLst>
          </a:blip>
          <a:srcRect l="26922" t="31226" r="29754" b="29734"/>
          <a:stretch/>
        </p:blipFill>
        <p:spPr>
          <a:xfrm>
            <a:off x="1242674" y="4463700"/>
            <a:ext cx="938524" cy="598114"/>
          </a:xfrm>
          <a:prstGeom prst="rect">
            <a:avLst/>
          </a:prstGeom>
        </p:spPr>
      </p:pic>
      <p:sp>
        <p:nvSpPr>
          <p:cNvPr id="3" name="Titel 2"/>
          <p:cNvSpPr>
            <a:spLocks noGrp="1"/>
          </p:cNvSpPr>
          <p:nvPr>
            <p:ph type="title"/>
          </p:nvPr>
        </p:nvSpPr>
        <p:spPr/>
        <p:txBody>
          <a:bodyPr>
            <a:normAutofit fontScale="90000"/>
          </a:bodyPr>
          <a:lstStyle/>
          <a:p>
            <a:r>
              <a:rPr lang="da-DK" dirty="0"/>
              <a:t>Hvad er vigtigst, når man går til en fritidsaktivitet for piger og drenge?</a:t>
            </a:r>
            <a:endParaRPr lang="en-GB" dirty="0"/>
          </a:p>
        </p:txBody>
      </p:sp>
      <p:graphicFrame>
        <p:nvGraphicFramePr>
          <p:cNvPr id="2" name="Tabel 1">
            <a:extLst>
              <a:ext uri="{FF2B5EF4-FFF2-40B4-BE49-F238E27FC236}">
                <a16:creationId xmlns:a16="http://schemas.microsoft.com/office/drawing/2014/main" id="{B4CC827F-D7A8-4571-A869-422E38F17BE0}"/>
              </a:ext>
            </a:extLst>
          </p:cNvPr>
          <p:cNvGraphicFramePr>
            <a:graphicFrameLocks noGrp="1"/>
          </p:cNvGraphicFramePr>
          <p:nvPr/>
        </p:nvGraphicFramePr>
        <p:xfrm>
          <a:off x="1584961" y="1280161"/>
          <a:ext cx="6073141" cy="3265609"/>
        </p:xfrm>
        <a:graphic>
          <a:graphicData uri="http://schemas.openxmlformats.org/drawingml/2006/table">
            <a:tbl>
              <a:tblPr firstRow="1" firstCol="1" bandRow="1">
                <a:tableStyleId>{5C22544A-7EE6-4342-B048-85BDC9FD1C3A}</a:tableStyleId>
              </a:tblPr>
              <a:tblGrid>
                <a:gridCol w="2778773">
                  <a:extLst>
                    <a:ext uri="{9D8B030D-6E8A-4147-A177-3AD203B41FA5}">
                      <a16:colId xmlns:a16="http://schemas.microsoft.com/office/drawing/2014/main" val="3450115928"/>
                    </a:ext>
                  </a:extLst>
                </a:gridCol>
                <a:gridCol w="1154992">
                  <a:extLst>
                    <a:ext uri="{9D8B030D-6E8A-4147-A177-3AD203B41FA5}">
                      <a16:colId xmlns:a16="http://schemas.microsoft.com/office/drawing/2014/main" val="4228332750"/>
                    </a:ext>
                  </a:extLst>
                </a:gridCol>
                <a:gridCol w="1176884">
                  <a:extLst>
                    <a:ext uri="{9D8B030D-6E8A-4147-A177-3AD203B41FA5}">
                      <a16:colId xmlns:a16="http://schemas.microsoft.com/office/drawing/2014/main" val="2513519958"/>
                    </a:ext>
                  </a:extLst>
                </a:gridCol>
                <a:gridCol w="962492">
                  <a:extLst>
                    <a:ext uri="{9D8B030D-6E8A-4147-A177-3AD203B41FA5}">
                      <a16:colId xmlns:a16="http://schemas.microsoft.com/office/drawing/2014/main" val="3237786318"/>
                    </a:ext>
                  </a:extLst>
                </a:gridCol>
              </a:tblGrid>
              <a:tr h="227396">
                <a:tc>
                  <a:txBody>
                    <a:bodyPr/>
                    <a:lstStyle/>
                    <a:p>
                      <a:pPr>
                        <a:lnSpc>
                          <a:spcPct val="107000"/>
                        </a:lnSpc>
                        <a:spcAft>
                          <a:spcPts val="0"/>
                        </a:spcAft>
                      </a:pPr>
                      <a:r>
                        <a:rPr lang="da-DK" sz="1200" dirty="0">
                          <a:solidFill>
                            <a:schemeClr val="tx1"/>
                          </a:solidFill>
                          <a:effectLst/>
                        </a:rPr>
                        <a:t>Vigtigt til fritidsaktivitet</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Alle</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Drenge</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Piger</a:t>
                      </a:r>
                    </a:p>
                  </a:txBody>
                  <a:tcPr marL="51435" marR="51435" marT="0" marB="0">
                    <a:solidFill>
                      <a:schemeClr val="accent1">
                        <a:tint val="40000"/>
                        <a:alpha val="7000"/>
                      </a:schemeClr>
                    </a:solidFill>
                  </a:tcPr>
                </a:tc>
                <a:extLst>
                  <a:ext uri="{0D108BD9-81ED-4DB2-BD59-A6C34878D82A}">
                    <a16:rowId xmlns:a16="http://schemas.microsoft.com/office/drawing/2014/main" val="50059670"/>
                  </a:ext>
                </a:extLst>
              </a:tr>
              <a:tr h="309461">
                <a:tc>
                  <a:txBody>
                    <a:bodyPr/>
                    <a:lstStyle/>
                    <a:p>
                      <a:pPr>
                        <a:lnSpc>
                          <a:spcPct val="107000"/>
                        </a:lnSpc>
                        <a:spcAft>
                          <a:spcPts val="0"/>
                        </a:spcAft>
                      </a:pPr>
                      <a:r>
                        <a:rPr lang="da-DK" sz="1200" dirty="0">
                          <a:solidFill>
                            <a:schemeClr val="tx1"/>
                          </a:solidFill>
                          <a:effectLst/>
                        </a:rPr>
                        <a:t>1. Have det sjovt*</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rPr>
                        <a:t>87,9</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87,6</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88,2</a:t>
                      </a:r>
                    </a:p>
                  </a:txBody>
                  <a:tcPr marL="51435" marR="51435" marT="0" marB="0">
                    <a:solidFill>
                      <a:schemeClr val="accent1">
                        <a:tint val="40000"/>
                        <a:alpha val="7000"/>
                      </a:schemeClr>
                    </a:solidFill>
                  </a:tcPr>
                </a:tc>
                <a:extLst>
                  <a:ext uri="{0D108BD9-81ED-4DB2-BD59-A6C34878D82A}">
                    <a16:rowId xmlns:a16="http://schemas.microsoft.com/office/drawing/2014/main" val="3492875886"/>
                  </a:ext>
                </a:extLst>
              </a:tr>
              <a:tr h="227396">
                <a:tc>
                  <a:txBody>
                    <a:bodyPr/>
                    <a:lstStyle/>
                    <a:p>
                      <a:pPr>
                        <a:lnSpc>
                          <a:spcPct val="107000"/>
                        </a:lnSpc>
                        <a:spcAft>
                          <a:spcPts val="0"/>
                        </a:spcAft>
                      </a:pPr>
                      <a:r>
                        <a:rPr lang="da-DK" sz="1200">
                          <a:solidFill>
                            <a:schemeClr val="tx1"/>
                          </a:solidFill>
                          <a:effectLst/>
                        </a:rPr>
                        <a:t>2. Blive bedre</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rPr>
                        <a:t>77,9</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76,8</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b="1"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78,8</a:t>
                      </a:r>
                    </a:p>
                  </a:txBody>
                  <a:tcPr marL="51435" marR="51435" marT="0" marB="0">
                    <a:solidFill>
                      <a:schemeClr val="accent1">
                        <a:tint val="40000"/>
                        <a:alpha val="7000"/>
                      </a:schemeClr>
                    </a:solidFill>
                  </a:tcPr>
                </a:tc>
                <a:extLst>
                  <a:ext uri="{0D108BD9-81ED-4DB2-BD59-A6C34878D82A}">
                    <a16:rowId xmlns:a16="http://schemas.microsoft.com/office/drawing/2014/main" val="1035529962"/>
                  </a:ext>
                </a:extLst>
              </a:tr>
              <a:tr h="227396">
                <a:tc>
                  <a:txBody>
                    <a:bodyPr/>
                    <a:lstStyle/>
                    <a:p>
                      <a:pPr>
                        <a:lnSpc>
                          <a:spcPct val="107000"/>
                        </a:lnSpc>
                        <a:spcAft>
                          <a:spcPts val="0"/>
                        </a:spcAft>
                      </a:pPr>
                      <a:r>
                        <a:rPr lang="da-DK" sz="1200">
                          <a:solidFill>
                            <a:schemeClr val="tx1"/>
                          </a:solidFill>
                          <a:effectLst/>
                        </a:rPr>
                        <a:t>3. Være sammen med venner</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74,2</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73,5</a:t>
                      </a:r>
                    </a:p>
                  </a:txBody>
                  <a:tcPr marL="51435" marR="51435" marT="0" marB="0">
                    <a:solidFill>
                      <a:schemeClr val="accent1">
                        <a:tint val="40000"/>
                        <a:alpha val="7000"/>
                      </a:schemeClr>
                    </a:solidFill>
                  </a:tcPr>
                </a:tc>
                <a:extLst>
                  <a:ext uri="{0D108BD9-81ED-4DB2-BD59-A6C34878D82A}">
                    <a16:rowId xmlns:a16="http://schemas.microsoft.com/office/drawing/2014/main" val="2799224251"/>
                  </a:ext>
                </a:extLst>
              </a:tr>
              <a:tr h="227396">
                <a:tc>
                  <a:txBody>
                    <a:bodyPr/>
                    <a:lstStyle/>
                    <a:p>
                      <a:pPr>
                        <a:lnSpc>
                          <a:spcPct val="107000"/>
                        </a:lnSpc>
                        <a:spcAft>
                          <a:spcPts val="0"/>
                        </a:spcAft>
                      </a:pPr>
                      <a:r>
                        <a:rPr lang="da-DK" sz="1200" dirty="0">
                          <a:solidFill>
                            <a:schemeClr val="tx1"/>
                          </a:solidFill>
                          <a:effectLst/>
                        </a:rPr>
                        <a:t>4. At have det godt med undervisere**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73,7</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71,6</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75,6</a:t>
                      </a:r>
                    </a:p>
                  </a:txBody>
                  <a:tcPr marL="51435" marR="51435" marT="0" marB="0">
                    <a:solidFill>
                      <a:schemeClr val="accent1">
                        <a:tint val="40000"/>
                        <a:alpha val="7000"/>
                      </a:schemeClr>
                    </a:solidFill>
                  </a:tcPr>
                </a:tc>
                <a:extLst>
                  <a:ext uri="{0D108BD9-81ED-4DB2-BD59-A6C34878D82A}">
                    <a16:rowId xmlns:a16="http://schemas.microsoft.com/office/drawing/2014/main" val="3816085692"/>
                  </a:ext>
                </a:extLst>
              </a:tr>
              <a:tr h="227396">
                <a:tc>
                  <a:txBody>
                    <a:bodyPr/>
                    <a:lstStyle/>
                    <a:p>
                      <a:pPr>
                        <a:lnSpc>
                          <a:spcPct val="107000"/>
                        </a:lnSpc>
                        <a:spcAft>
                          <a:spcPts val="0"/>
                        </a:spcAft>
                      </a:pPr>
                      <a:r>
                        <a:rPr lang="da-DK" sz="1200">
                          <a:solidFill>
                            <a:schemeClr val="tx1"/>
                          </a:solidFill>
                          <a:effectLst/>
                        </a:rPr>
                        <a:t>5. Have det godt med andre børn</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72,8</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70,1</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75,1</a:t>
                      </a:r>
                    </a:p>
                  </a:txBody>
                  <a:tcPr marL="51435" marR="51435" marT="0" marB="0">
                    <a:solidFill>
                      <a:schemeClr val="accent1">
                        <a:tint val="40000"/>
                        <a:alpha val="7000"/>
                      </a:schemeClr>
                    </a:solidFill>
                  </a:tcPr>
                </a:tc>
                <a:extLst>
                  <a:ext uri="{0D108BD9-81ED-4DB2-BD59-A6C34878D82A}">
                    <a16:rowId xmlns:a16="http://schemas.microsoft.com/office/drawing/2014/main" val="1884354747"/>
                  </a:ext>
                </a:extLst>
              </a:tr>
              <a:tr h="227396">
                <a:tc>
                  <a:txBody>
                    <a:bodyPr/>
                    <a:lstStyle/>
                    <a:p>
                      <a:pPr>
                        <a:lnSpc>
                          <a:spcPct val="107000"/>
                        </a:lnSpc>
                        <a:spcAft>
                          <a:spcPts val="0"/>
                        </a:spcAft>
                      </a:pPr>
                      <a:r>
                        <a:rPr lang="da-DK" sz="1200" dirty="0">
                          <a:solidFill>
                            <a:schemeClr val="tx1"/>
                          </a:solidFill>
                          <a:effectLst/>
                        </a:rPr>
                        <a:t>6. Være en del af et fællesskab**</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71,4</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67,7</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74,7</a:t>
                      </a:r>
                    </a:p>
                  </a:txBody>
                  <a:tcPr marL="51435" marR="51435" marT="0" marB="0">
                    <a:solidFill>
                      <a:schemeClr val="accent1">
                        <a:tint val="40000"/>
                        <a:alpha val="7000"/>
                      </a:schemeClr>
                    </a:solidFill>
                  </a:tcPr>
                </a:tc>
                <a:extLst>
                  <a:ext uri="{0D108BD9-81ED-4DB2-BD59-A6C34878D82A}">
                    <a16:rowId xmlns:a16="http://schemas.microsoft.com/office/drawing/2014/main" val="3698462655"/>
                  </a:ext>
                </a:extLst>
              </a:tr>
              <a:tr h="227396">
                <a:tc>
                  <a:txBody>
                    <a:bodyPr/>
                    <a:lstStyle/>
                    <a:p>
                      <a:pPr>
                        <a:lnSpc>
                          <a:spcPct val="107000"/>
                        </a:lnSpc>
                        <a:spcAft>
                          <a:spcPts val="0"/>
                        </a:spcAft>
                      </a:pPr>
                      <a:r>
                        <a:rPr lang="da-DK" sz="1200" dirty="0">
                          <a:solidFill>
                            <a:schemeClr val="tx1"/>
                          </a:solidFill>
                          <a:effectLst/>
                        </a:rPr>
                        <a:t>7. Dygtige undervisere*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68,1</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65,3</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70,5</a:t>
                      </a:r>
                    </a:p>
                  </a:txBody>
                  <a:tcPr marL="51435" marR="51435" marT="0" marB="0">
                    <a:solidFill>
                      <a:schemeClr val="accent1">
                        <a:tint val="40000"/>
                        <a:alpha val="7000"/>
                      </a:schemeClr>
                    </a:solidFill>
                  </a:tcPr>
                </a:tc>
                <a:extLst>
                  <a:ext uri="{0D108BD9-81ED-4DB2-BD59-A6C34878D82A}">
                    <a16:rowId xmlns:a16="http://schemas.microsoft.com/office/drawing/2014/main" val="383969095"/>
                  </a:ext>
                </a:extLst>
              </a:tr>
              <a:tr h="227396">
                <a:tc>
                  <a:txBody>
                    <a:bodyPr/>
                    <a:lstStyle/>
                    <a:p>
                      <a:pPr>
                        <a:lnSpc>
                          <a:spcPct val="107000"/>
                        </a:lnSpc>
                        <a:spcAft>
                          <a:spcPts val="0"/>
                        </a:spcAft>
                      </a:pPr>
                      <a:r>
                        <a:rPr lang="da-DK" sz="1200" dirty="0">
                          <a:solidFill>
                            <a:schemeClr val="tx1"/>
                          </a:solidFill>
                          <a:effectLst/>
                        </a:rPr>
                        <a:t>8. At træne eller øve meget**</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58,6</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61,2</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56,3</a:t>
                      </a:r>
                    </a:p>
                  </a:txBody>
                  <a:tcPr marL="51435" marR="51435" marT="0" marB="0">
                    <a:solidFill>
                      <a:schemeClr val="accent1">
                        <a:tint val="40000"/>
                        <a:alpha val="7000"/>
                      </a:schemeClr>
                    </a:solidFill>
                  </a:tcPr>
                </a:tc>
                <a:extLst>
                  <a:ext uri="{0D108BD9-81ED-4DB2-BD59-A6C34878D82A}">
                    <a16:rowId xmlns:a16="http://schemas.microsoft.com/office/drawing/2014/main" val="1369047105"/>
                  </a:ext>
                </a:extLst>
              </a:tr>
              <a:tr h="227396">
                <a:tc>
                  <a:txBody>
                    <a:bodyPr/>
                    <a:lstStyle/>
                    <a:p>
                      <a:pPr>
                        <a:lnSpc>
                          <a:spcPct val="107000"/>
                        </a:lnSpc>
                        <a:spcAft>
                          <a:spcPts val="0"/>
                        </a:spcAft>
                      </a:pPr>
                      <a:r>
                        <a:rPr lang="da-DK" sz="1200" dirty="0">
                          <a:solidFill>
                            <a:schemeClr val="tx1"/>
                          </a:solidFill>
                          <a:effectLst/>
                        </a:rPr>
                        <a:t>9. Holde mig i form***</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57,1</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62,4</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52,3</a:t>
                      </a:r>
                    </a:p>
                  </a:txBody>
                  <a:tcPr marL="51435" marR="51435" marT="0" marB="0">
                    <a:solidFill>
                      <a:schemeClr val="accent1">
                        <a:tint val="40000"/>
                        <a:alpha val="7000"/>
                      </a:schemeClr>
                    </a:solidFill>
                  </a:tcPr>
                </a:tc>
                <a:extLst>
                  <a:ext uri="{0D108BD9-81ED-4DB2-BD59-A6C34878D82A}">
                    <a16:rowId xmlns:a16="http://schemas.microsoft.com/office/drawing/2014/main" val="1945006358"/>
                  </a:ext>
                </a:extLst>
              </a:tr>
              <a:tr h="227396">
                <a:tc>
                  <a:txBody>
                    <a:bodyPr/>
                    <a:lstStyle/>
                    <a:p>
                      <a:pPr>
                        <a:lnSpc>
                          <a:spcPct val="107000"/>
                        </a:lnSpc>
                        <a:spcAft>
                          <a:spcPts val="0"/>
                        </a:spcAft>
                      </a:pPr>
                      <a:r>
                        <a:rPr lang="da-DK" sz="1200" dirty="0">
                          <a:solidFill>
                            <a:schemeClr val="tx1"/>
                          </a:solidFill>
                          <a:effectLst/>
                        </a:rPr>
                        <a:t>10. Få nye venner**</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47,6</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44,1</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50,7</a:t>
                      </a:r>
                    </a:p>
                  </a:txBody>
                  <a:tcPr marL="51435" marR="51435" marT="0" marB="0">
                    <a:solidFill>
                      <a:schemeClr val="accent1">
                        <a:tint val="40000"/>
                        <a:alpha val="7000"/>
                      </a:schemeClr>
                    </a:solidFill>
                  </a:tcPr>
                </a:tc>
                <a:extLst>
                  <a:ext uri="{0D108BD9-81ED-4DB2-BD59-A6C34878D82A}">
                    <a16:rowId xmlns:a16="http://schemas.microsoft.com/office/drawing/2014/main" val="1943730248"/>
                  </a:ext>
                </a:extLst>
              </a:tr>
              <a:tr h="227396">
                <a:tc>
                  <a:txBody>
                    <a:bodyPr/>
                    <a:lstStyle/>
                    <a:p>
                      <a:pPr>
                        <a:lnSpc>
                          <a:spcPct val="107000"/>
                        </a:lnSpc>
                        <a:spcAft>
                          <a:spcPts val="0"/>
                        </a:spcAft>
                      </a:pPr>
                      <a:r>
                        <a:rPr lang="da-DK" sz="1200" dirty="0">
                          <a:solidFill>
                            <a:schemeClr val="tx1"/>
                          </a:solidFill>
                          <a:effectLst/>
                        </a:rPr>
                        <a:t>11. At mine forældre er interesserede*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42,7</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43</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42,5</a:t>
                      </a:r>
                    </a:p>
                  </a:txBody>
                  <a:tcPr marL="51435" marR="51435" marT="0" marB="0">
                    <a:solidFill>
                      <a:schemeClr val="accent1">
                        <a:tint val="40000"/>
                        <a:alpha val="7000"/>
                      </a:schemeClr>
                    </a:solidFill>
                  </a:tcPr>
                </a:tc>
                <a:extLst>
                  <a:ext uri="{0D108BD9-81ED-4DB2-BD59-A6C34878D82A}">
                    <a16:rowId xmlns:a16="http://schemas.microsoft.com/office/drawing/2014/main" val="4200494736"/>
                  </a:ext>
                </a:extLst>
              </a:tr>
              <a:tr h="227396">
                <a:tc>
                  <a:txBody>
                    <a:bodyPr/>
                    <a:lstStyle/>
                    <a:p>
                      <a:pPr>
                        <a:lnSpc>
                          <a:spcPct val="107000"/>
                        </a:lnSpc>
                        <a:spcAft>
                          <a:spcPts val="0"/>
                        </a:spcAft>
                      </a:pPr>
                      <a:r>
                        <a:rPr lang="da-DK" sz="1200" dirty="0">
                          <a:solidFill>
                            <a:schemeClr val="tx1"/>
                          </a:solidFill>
                          <a:effectLst/>
                        </a:rPr>
                        <a:t>12. At det er tæt på hvor jeg bor***</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23,7</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28,2</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19,7</a:t>
                      </a:r>
                    </a:p>
                  </a:txBody>
                  <a:tcPr marL="51435" marR="51435" marT="0" marB="0">
                    <a:solidFill>
                      <a:schemeClr val="accent1">
                        <a:tint val="40000"/>
                        <a:alpha val="7000"/>
                      </a:schemeClr>
                    </a:solidFill>
                  </a:tcPr>
                </a:tc>
                <a:extLst>
                  <a:ext uri="{0D108BD9-81ED-4DB2-BD59-A6C34878D82A}">
                    <a16:rowId xmlns:a16="http://schemas.microsoft.com/office/drawing/2014/main" val="4009960506"/>
                  </a:ext>
                </a:extLst>
              </a:tr>
              <a:tr h="227396">
                <a:tc>
                  <a:txBody>
                    <a:bodyPr/>
                    <a:lstStyle/>
                    <a:p>
                      <a:pPr>
                        <a:lnSpc>
                          <a:spcPct val="107000"/>
                        </a:lnSpc>
                        <a:spcAft>
                          <a:spcPts val="0"/>
                        </a:spcAft>
                      </a:pPr>
                      <a:r>
                        <a:rPr lang="da-DK" sz="1200" dirty="0">
                          <a:solidFill>
                            <a:schemeClr val="tx1"/>
                          </a:solidFill>
                          <a:effectLst/>
                        </a:rPr>
                        <a:t>13. Vinde***</a:t>
                      </a:r>
                      <a:endParaRPr lang="da-DK"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a:solidFill>
                            <a:schemeClr val="tx1"/>
                          </a:solidFill>
                          <a:effectLst/>
                        </a:rPr>
                        <a:t>17,3</a:t>
                      </a:r>
                      <a:endParaRPr lang="da-DK"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24,5</a:t>
                      </a:r>
                    </a:p>
                  </a:txBody>
                  <a:tcPr marL="51435" marR="51435" marT="0" marB="0">
                    <a:solidFill>
                      <a:schemeClr val="accent1">
                        <a:tint val="40000"/>
                        <a:alpha val="7000"/>
                      </a:schemeClr>
                    </a:solidFill>
                  </a:tcPr>
                </a:tc>
                <a:tc>
                  <a:txBody>
                    <a:bodyPr/>
                    <a:lstStyle/>
                    <a:p>
                      <a:pPr algn="ctr">
                        <a:lnSpc>
                          <a:spcPct val="107000"/>
                        </a:lnSpc>
                        <a:spcAft>
                          <a:spcPts val="0"/>
                        </a:spcAft>
                      </a:pPr>
                      <a:r>
                        <a:rPr lang="da-DK" sz="12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rPr>
                        <a:t>10,7</a:t>
                      </a:r>
                    </a:p>
                  </a:txBody>
                  <a:tcPr marL="51435" marR="51435" marT="0" marB="0">
                    <a:solidFill>
                      <a:schemeClr val="accent1">
                        <a:tint val="40000"/>
                        <a:alpha val="7000"/>
                      </a:schemeClr>
                    </a:solidFill>
                  </a:tcPr>
                </a:tc>
                <a:extLst>
                  <a:ext uri="{0D108BD9-81ED-4DB2-BD59-A6C34878D82A}">
                    <a16:rowId xmlns:a16="http://schemas.microsoft.com/office/drawing/2014/main" val="466870201"/>
                  </a:ext>
                </a:extLst>
              </a:tr>
            </a:tbl>
          </a:graphicData>
        </a:graphic>
      </p:graphicFrame>
    </p:spTree>
    <p:extLst>
      <p:ext uri="{BB962C8B-B14F-4D97-AF65-F5344CB8AC3E}">
        <p14:creationId xmlns:p14="http://schemas.microsoft.com/office/powerpoint/2010/main" val="663829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a:extLst>
              <a:ext uri="{FF2B5EF4-FFF2-40B4-BE49-F238E27FC236}">
                <a16:creationId xmlns:a16="http://schemas.microsoft.com/office/drawing/2014/main" id="{4FE27427-598C-4FF9-827A-ED3E544576BB}"/>
              </a:ext>
            </a:extLst>
          </p:cNvPr>
          <p:cNvSpPr>
            <a:spLocks noGrp="1" noChangeArrowheads="1"/>
          </p:cNvSpPr>
          <p:nvPr>
            <p:ph type="title"/>
          </p:nvPr>
        </p:nvSpPr>
        <p:spPr>
          <a:xfrm>
            <a:off x="557213" y="557213"/>
            <a:ext cx="2607469" cy="3721893"/>
          </a:xfrm>
          <a:prstGeom prst="ellipse">
            <a:avLst/>
          </a:prstGeom>
        </p:spPr>
        <p:txBody>
          <a:bodyPr vert="horz" lIns="68580" tIns="34290" rIns="68580" bIns="34290" rtlCol="0" anchor="ctr">
            <a:normAutofit/>
          </a:bodyPr>
          <a:lstStyle/>
          <a:p>
            <a:pPr algn="ctr"/>
            <a:r>
              <a:rPr lang="en-US" altLang="da-DK" sz="1725" dirty="0">
                <a:solidFill>
                  <a:srgbClr val="FFFFFF"/>
                </a:solidFill>
              </a:rPr>
              <a:t>Der </a:t>
            </a:r>
            <a:r>
              <a:rPr lang="en-US" altLang="da-DK" sz="1725" dirty="0" err="1">
                <a:solidFill>
                  <a:srgbClr val="FFFFFF"/>
                </a:solidFill>
              </a:rPr>
              <a:t>er</a:t>
            </a:r>
            <a:r>
              <a:rPr lang="en-US" altLang="da-DK" sz="1725" dirty="0">
                <a:solidFill>
                  <a:srgbClr val="FFFFFF"/>
                </a:solidFill>
              </a:rPr>
              <a:t> </a:t>
            </a:r>
            <a:r>
              <a:rPr lang="en-US" altLang="da-DK" sz="1725" dirty="0" err="1">
                <a:solidFill>
                  <a:srgbClr val="FFFFFF"/>
                </a:solidFill>
              </a:rPr>
              <a:t>ingen</a:t>
            </a:r>
            <a:r>
              <a:rPr lang="en-US" altLang="da-DK" sz="1725" dirty="0">
                <a:solidFill>
                  <a:srgbClr val="FFFFFF"/>
                </a:solidFill>
              </a:rPr>
              <a:t> </a:t>
            </a:r>
            <a:r>
              <a:rPr lang="en-US" altLang="da-DK" sz="1725" dirty="0" err="1">
                <a:solidFill>
                  <a:srgbClr val="FFFFFF"/>
                </a:solidFill>
              </a:rPr>
              <a:t>forskel</a:t>
            </a:r>
            <a:r>
              <a:rPr lang="en-US" altLang="da-DK" sz="1725" dirty="0">
                <a:solidFill>
                  <a:srgbClr val="FFFFFF"/>
                </a:solidFill>
              </a:rPr>
              <a:t> i </a:t>
            </a:r>
            <a:r>
              <a:rPr lang="en-US" altLang="da-DK" sz="1725" dirty="0" err="1">
                <a:solidFill>
                  <a:srgbClr val="FFFFFF"/>
                </a:solidFill>
              </a:rPr>
              <a:t>drenge</a:t>
            </a:r>
            <a:r>
              <a:rPr lang="en-US" altLang="da-DK" sz="1725" dirty="0">
                <a:solidFill>
                  <a:srgbClr val="FFFFFF"/>
                </a:solidFill>
              </a:rPr>
              <a:t> og </a:t>
            </a:r>
            <a:r>
              <a:rPr lang="en-US" altLang="da-DK" sz="1725" dirty="0" err="1">
                <a:solidFill>
                  <a:srgbClr val="FFFFFF"/>
                </a:solidFill>
              </a:rPr>
              <a:t>pigers</a:t>
            </a:r>
            <a:r>
              <a:rPr lang="en-US" altLang="da-DK" sz="1725" dirty="0">
                <a:solidFill>
                  <a:srgbClr val="FFFFFF"/>
                </a:solidFill>
              </a:rPr>
              <a:t> </a:t>
            </a:r>
            <a:r>
              <a:rPr lang="en-US" altLang="da-DK" sz="1725" dirty="0" err="1">
                <a:solidFill>
                  <a:srgbClr val="FFFFFF"/>
                </a:solidFill>
              </a:rPr>
              <a:t>motiver</a:t>
            </a:r>
            <a:r>
              <a:rPr lang="en-US" altLang="da-DK" sz="1725" dirty="0">
                <a:solidFill>
                  <a:srgbClr val="FFFFFF"/>
                </a:solidFill>
              </a:rPr>
              <a:t> for at </a:t>
            </a:r>
            <a:r>
              <a:rPr lang="en-US" altLang="da-DK" sz="1725" dirty="0" err="1">
                <a:solidFill>
                  <a:srgbClr val="FFFFFF"/>
                </a:solidFill>
              </a:rPr>
              <a:t>dyrke</a:t>
            </a:r>
            <a:r>
              <a:rPr lang="en-US" altLang="da-DK" sz="1725" dirty="0">
                <a:solidFill>
                  <a:srgbClr val="FFFFFF"/>
                </a:solidFill>
              </a:rPr>
              <a:t> </a:t>
            </a:r>
            <a:r>
              <a:rPr lang="en-US" altLang="da-DK" sz="1725" dirty="0" err="1">
                <a:solidFill>
                  <a:srgbClr val="FFFFFF"/>
                </a:solidFill>
              </a:rPr>
              <a:t>fritidskativiteter</a:t>
            </a:r>
            <a:r>
              <a:rPr lang="en-US" altLang="da-DK" sz="1725" dirty="0">
                <a:solidFill>
                  <a:srgbClr val="FFFFFF"/>
                </a:solidFill>
              </a:rPr>
              <a:t>…men der </a:t>
            </a:r>
            <a:r>
              <a:rPr lang="en-US" altLang="da-DK" sz="1725" dirty="0" err="1">
                <a:solidFill>
                  <a:srgbClr val="FFFFFF"/>
                </a:solidFill>
              </a:rPr>
              <a:t>er</a:t>
            </a:r>
            <a:r>
              <a:rPr lang="en-US" altLang="da-DK" sz="1725" dirty="0">
                <a:solidFill>
                  <a:srgbClr val="FFFFFF"/>
                </a:solidFill>
              </a:rPr>
              <a:t> </a:t>
            </a:r>
            <a:r>
              <a:rPr lang="en-US" altLang="da-DK" sz="1725" dirty="0" err="1">
                <a:solidFill>
                  <a:srgbClr val="FFFFFF"/>
                </a:solidFill>
              </a:rPr>
              <a:t>langt</a:t>
            </a:r>
            <a:r>
              <a:rPr lang="en-US" altLang="da-DK" sz="1725" dirty="0">
                <a:solidFill>
                  <a:srgbClr val="FFFFFF"/>
                </a:solidFill>
              </a:rPr>
              <a:t> </a:t>
            </a:r>
            <a:r>
              <a:rPr lang="en-US" altLang="da-DK" sz="1725" dirty="0" err="1">
                <a:solidFill>
                  <a:srgbClr val="FFFFFF"/>
                </a:solidFill>
              </a:rPr>
              <a:t>færre</a:t>
            </a:r>
            <a:r>
              <a:rPr lang="en-US" altLang="da-DK" sz="1725" dirty="0">
                <a:solidFill>
                  <a:srgbClr val="FFFFFF"/>
                </a:solidFill>
              </a:rPr>
              <a:t> </a:t>
            </a:r>
            <a:r>
              <a:rPr lang="en-US" altLang="da-DK" sz="1725" dirty="0" err="1">
                <a:solidFill>
                  <a:srgbClr val="FFFFFF"/>
                </a:solidFill>
              </a:rPr>
              <a:t>piger</a:t>
            </a:r>
            <a:r>
              <a:rPr lang="en-US" altLang="da-DK" sz="1725" dirty="0">
                <a:solidFill>
                  <a:srgbClr val="FFFFFF"/>
                </a:solidFill>
              </a:rPr>
              <a:t>, der </a:t>
            </a:r>
            <a:r>
              <a:rPr lang="en-US" altLang="da-DK" sz="1725" dirty="0" err="1">
                <a:solidFill>
                  <a:srgbClr val="FFFFFF"/>
                </a:solidFill>
              </a:rPr>
              <a:t>er</a:t>
            </a:r>
            <a:r>
              <a:rPr lang="en-US" altLang="da-DK" sz="1725" dirty="0">
                <a:solidFill>
                  <a:srgbClr val="FFFFFF"/>
                </a:solidFill>
              </a:rPr>
              <a:t> </a:t>
            </a:r>
            <a:r>
              <a:rPr lang="en-US" altLang="da-DK" sz="1725" dirty="0" err="1">
                <a:solidFill>
                  <a:srgbClr val="FFFFFF"/>
                </a:solidFill>
              </a:rPr>
              <a:t>aktive</a:t>
            </a:r>
            <a:r>
              <a:rPr lang="en-US" altLang="da-DK" sz="1725" dirty="0">
                <a:solidFill>
                  <a:srgbClr val="FFFFFF"/>
                </a:solidFill>
              </a:rPr>
              <a:t> i </a:t>
            </a:r>
            <a:r>
              <a:rPr lang="en-US" altLang="da-DK" sz="1725" dirty="0" err="1">
                <a:solidFill>
                  <a:srgbClr val="FFFFFF"/>
                </a:solidFill>
              </a:rPr>
              <a:t>fritidsaktiviteter</a:t>
            </a:r>
            <a:r>
              <a:rPr lang="en-US" altLang="da-DK" sz="1725" dirty="0">
                <a:solidFill>
                  <a:srgbClr val="FFFFFF"/>
                </a:solidFill>
              </a:rPr>
              <a:t>!!</a:t>
            </a:r>
          </a:p>
        </p:txBody>
      </p:sp>
      <p:pic>
        <p:nvPicPr>
          <p:cNvPr id="5" name="Pladsholder til indhold 4">
            <a:extLst>
              <a:ext uri="{FF2B5EF4-FFF2-40B4-BE49-F238E27FC236}">
                <a16:creationId xmlns:a16="http://schemas.microsoft.com/office/drawing/2014/main" id="{E9E9BE1E-4971-41F1-8273-1293A284147E}"/>
              </a:ext>
            </a:extLst>
          </p:cNvPr>
          <p:cNvPicPr>
            <a:picLocks noGrp="1" noChangeAspect="1"/>
          </p:cNvPicPr>
          <p:nvPr>
            <p:ph idx="1"/>
          </p:nvPr>
        </p:nvPicPr>
        <p:blipFill>
          <a:blip r:embed="rId2"/>
          <a:stretch>
            <a:fillRect/>
          </a:stretch>
        </p:blipFill>
        <p:spPr>
          <a:xfrm>
            <a:off x="3865367" y="872627"/>
            <a:ext cx="4915159" cy="3404202"/>
          </a:xfrm>
          <a:prstGeom prst="rect">
            <a:avLst/>
          </a:prstGeom>
        </p:spPr>
      </p:pic>
    </p:spTree>
    <p:extLst>
      <p:ext uri="{BB962C8B-B14F-4D97-AF65-F5344CB8AC3E}">
        <p14:creationId xmlns:p14="http://schemas.microsoft.com/office/powerpoint/2010/main" val="3284920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CUR_logo_2017_Hvid CUR_large.png"/>
          <p:cNvPicPr>
            <a:picLocks noChangeAspect="1"/>
          </p:cNvPicPr>
          <p:nvPr/>
        </p:nvPicPr>
        <p:blipFill rotWithShape="1">
          <a:blip r:embed="rId3">
            <a:extLst>
              <a:ext uri="{28A0092B-C50C-407E-A947-70E740481C1C}">
                <a14:useLocalDpi xmlns:a14="http://schemas.microsoft.com/office/drawing/2010/main" val="0"/>
              </a:ext>
            </a:extLst>
          </a:blip>
          <a:srcRect l="26922" t="31226" r="29754" b="29734"/>
          <a:stretch/>
        </p:blipFill>
        <p:spPr>
          <a:xfrm>
            <a:off x="1242674" y="4463700"/>
            <a:ext cx="938524" cy="598114"/>
          </a:xfrm>
          <a:prstGeom prst="rect">
            <a:avLst/>
          </a:prstGeom>
        </p:spPr>
      </p:pic>
      <p:sp>
        <p:nvSpPr>
          <p:cNvPr id="3" name="Titel 2"/>
          <p:cNvSpPr>
            <a:spLocks noGrp="1"/>
          </p:cNvSpPr>
          <p:nvPr>
            <p:ph type="title"/>
          </p:nvPr>
        </p:nvSpPr>
        <p:spPr>
          <a:xfrm>
            <a:off x="822960" y="257176"/>
            <a:ext cx="7543800" cy="714375"/>
          </a:xfrm>
        </p:spPr>
        <p:txBody>
          <a:bodyPr>
            <a:normAutofit/>
          </a:bodyPr>
          <a:lstStyle/>
          <a:p>
            <a:pPr algn="ctr"/>
            <a:r>
              <a:rPr lang="en-GB" dirty="0" err="1"/>
              <a:t>Er</a:t>
            </a:r>
            <a:r>
              <a:rPr lang="en-GB" dirty="0"/>
              <a:t> </a:t>
            </a:r>
            <a:r>
              <a:rPr lang="en-GB" dirty="0" err="1"/>
              <a:t>forældrene</a:t>
            </a:r>
            <a:r>
              <a:rPr lang="en-GB" dirty="0"/>
              <a:t> </a:t>
            </a:r>
            <a:r>
              <a:rPr lang="en-GB" dirty="0" err="1"/>
              <a:t>enige</a:t>
            </a:r>
            <a:r>
              <a:rPr lang="en-GB" dirty="0"/>
              <a:t>?</a:t>
            </a:r>
          </a:p>
        </p:txBody>
      </p:sp>
      <p:graphicFrame>
        <p:nvGraphicFramePr>
          <p:cNvPr id="4" name="Tabel 3">
            <a:extLst>
              <a:ext uri="{FF2B5EF4-FFF2-40B4-BE49-F238E27FC236}">
                <a16:creationId xmlns:a16="http://schemas.microsoft.com/office/drawing/2014/main" id="{18CFFECD-B037-43FB-A49A-D9006CD0F945}"/>
              </a:ext>
            </a:extLst>
          </p:cNvPr>
          <p:cNvGraphicFramePr>
            <a:graphicFrameLocks noGrp="1"/>
          </p:cNvGraphicFramePr>
          <p:nvPr>
            <p:extLst>
              <p:ext uri="{D42A27DB-BD31-4B8C-83A1-F6EECF244321}">
                <p14:modId xmlns:p14="http://schemas.microsoft.com/office/powerpoint/2010/main" val="2892112081"/>
              </p:ext>
            </p:extLst>
          </p:nvPr>
        </p:nvGraphicFramePr>
        <p:xfrm>
          <a:off x="1711935" y="971550"/>
          <a:ext cx="5676900" cy="3696546"/>
        </p:xfrm>
        <a:graphic>
          <a:graphicData uri="http://schemas.openxmlformats.org/drawingml/2006/table">
            <a:tbl>
              <a:tblPr firstRow="1" firstCol="1" bandRow="1">
                <a:tableStyleId>{5C22544A-7EE6-4342-B048-85BDC9FD1C3A}</a:tableStyleId>
              </a:tblPr>
              <a:tblGrid>
                <a:gridCol w="2573417">
                  <a:extLst>
                    <a:ext uri="{9D8B030D-6E8A-4147-A177-3AD203B41FA5}">
                      <a16:colId xmlns:a16="http://schemas.microsoft.com/office/drawing/2014/main" val="1495906765"/>
                    </a:ext>
                  </a:extLst>
                </a:gridCol>
                <a:gridCol w="3103483">
                  <a:extLst>
                    <a:ext uri="{9D8B030D-6E8A-4147-A177-3AD203B41FA5}">
                      <a16:colId xmlns:a16="http://schemas.microsoft.com/office/drawing/2014/main" val="3539312108"/>
                    </a:ext>
                  </a:extLst>
                </a:gridCol>
              </a:tblGrid>
              <a:tr h="365760">
                <a:tc>
                  <a:txBody>
                    <a:bodyPr/>
                    <a:lstStyle/>
                    <a:p>
                      <a:pPr>
                        <a:spcAft>
                          <a:spcPts val="0"/>
                        </a:spcAft>
                      </a:pPr>
                      <a:r>
                        <a:rPr lang="da-DK" sz="1200" b="1" dirty="0">
                          <a:solidFill>
                            <a:schemeClr val="tx1"/>
                          </a:solidFill>
                          <a:effectLst/>
                        </a:rPr>
                        <a:t>Hvad synes børnene er vigtigt til fritidsaktivitet?</a:t>
                      </a:r>
                      <a:endParaRPr lang="da-DK" sz="1200" b="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1" dirty="0">
                          <a:solidFill>
                            <a:schemeClr val="tx1"/>
                          </a:solidFill>
                          <a:effectLst/>
                        </a:rPr>
                        <a:t>Hvad tror du, dit barn synes er mest vigtigt til sin fritidsaktivitet?</a:t>
                      </a:r>
                      <a:endParaRPr lang="da-DK" sz="1200" b="1"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1766768318"/>
                  </a:ext>
                </a:extLst>
              </a:tr>
              <a:tr h="414462">
                <a:tc>
                  <a:txBody>
                    <a:bodyPr/>
                    <a:lstStyle/>
                    <a:p>
                      <a:pPr>
                        <a:spcAft>
                          <a:spcPts val="0"/>
                        </a:spcAft>
                      </a:pPr>
                      <a:r>
                        <a:rPr lang="da-DK" sz="1200" b="0">
                          <a:solidFill>
                            <a:schemeClr val="tx1"/>
                          </a:solidFill>
                          <a:effectLst/>
                        </a:rPr>
                        <a:t>1. Have det sjovt (87,9)</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1. Have det sjovt (95,4)</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915531338"/>
                  </a:ext>
                </a:extLst>
              </a:tr>
              <a:tr h="202116">
                <a:tc>
                  <a:txBody>
                    <a:bodyPr/>
                    <a:lstStyle/>
                    <a:p>
                      <a:pPr>
                        <a:spcAft>
                          <a:spcPts val="0"/>
                        </a:spcAft>
                      </a:pPr>
                      <a:r>
                        <a:rPr lang="da-DK" sz="1200" b="0" dirty="0">
                          <a:solidFill>
                            <a:srgbClr val="FFFF00"/>
                          </a:solidFill>
                          <a:effectLst/>
                        </a:rPr>
                        <a:t>2. Blive bedre (77,9)</a:t>
                      </a:r>
                      <a:endParaRPr lang="da-DK" sz="1200" b="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2. Have det godt med andre (92,5)</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777298658"/>
                  </a:ext>
                </a:extLst>
              </a:tr>
              <a:tr h="365760">
                <a:tc>
                  <a:txBody>
                    <a:bodyPr/>
                    <a:lstStyle/>
                    <a:p>
                      <a:pPr>
                        <a:spcAft>
                          <a:spcPts val="0"/>
                        </a:spcAft>
                      </a:pPr>
                      <a:r>
                        <a:rPr lang="da-DK" sz="1200" b="0" dirty="0">
                          <a:solidFill>
                            <a:schemeClr val="tx1"/>
                          </a:solidFill>
                          <a:effectLst/>
                        </a:rPr>
                        <a:t>3. Være sammen med venner (74,2)</a:t>
                      </a:r>
                      <a:endParaRPr lang="da-DK" sz="12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dirty="0">
                          <a:solidFill>
                            <a:schemeClr val="tx1"/>
                          </a:solidFill>
                          <a:effectLst/>
                        </a:rPr>
                        <a:t>3. At have det godt med undervisere / trænere (87,6)</a:t>
                      </a:r>
                      <a:endParaRPr lang="da-DK" sz="12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1410993015"/>
                  </a:ext>
                </a:extLst>
              </a:tr>
              <a:tr h="365760">
                <a:tc>
                  <a:txBody>
                    <a:bodyPr/>
                    <a:lstStyle/>
                    <a:p>
                      <a:pPr>
                        <a:spcAft>
                          <a:spcPts val="0"/>
                        </a:spcAft>
                      </a:pPr>
                      <a:r>
                        <a:rPr lang="da-DK" sz="1200" b="0">
                          <a:solidFill>
                            <a:schemeClr val="tx1"/>
                          </a:solidFill>
                          <a:effectLst/>
                        </a:rPr>
                        <a:t>4. At have det godt med undervisere (73,7)</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4. Være del af fællesskab (86,1)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064506050"/>
                  </a:ext>
                </a:extLst>
              </a:tr>
              <a:tr h="202116">
                <a:tc>
                  <a:txBody>
                    <a:bodyPr/>
                    <a:lstStyle/>
                    <a:p>
                      <a:pPr>
                        <a:spcAft>
                          <a:spcPts val="0"/>
                        </a:spcAft>
                      </a:pPr>
                      <a:r>
                        <a:rPr lang="da-DK" sz="1200" b="0">
                          <a:solidFill>
                            <a:schemeClr val="tx1"/>
                          </a:solidFill>
                          <a:effectLst/>
                        </a:rPr>
                        <a:t>5. Have det godt med andre børn (72,8)</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5. Være sammen med venner (85,1)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610296226"/>
                  </a:ext>
                </a:extLst>
              </a:tr>
              <a:tr h="202116">
                <a:tc>
                  <a:txBody>
                    <a:bodyPr/>
                    <a:lstStyle/>
                    <a:p>
                      <a:pPr>
                        <a:spcAft>
                          <a:spcPts val="0"/>
                        </a:spcAft>
                      </a:pPr>
                      <a:r>
                        <a:rPr lang="da-DK" sz="1200" b="0">
                          <a:solidFill>
                            <a:schemeClr val="tx1"/>
                          </a:solidFill>
                          <a:effectLst/>
                        </a:rPr>
                        <a:t>6. Være en del af et fællesskab (71,4)</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rgbClr val="00B0F0"/>
                          </a:solidFill>
                          <a:effectLst/>
                        </a:rPr>
                        <a:t>6. At forældre er interesserede (77,6)</a:t>
                      </a:r>
                      <a:endParaRPr lang="da-DK" sz="1200" b="0">
                        <a:solidFill>
                          <a:srgbClr val="00B0F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382753971"/>
                  </a:ext>
                </a:extLst>
              </a:tr>
              <a:tr h="202116">
                <a:tc>
                  <a:txBody>
                    <a:bodyPr/>
                    <a:lstStyle/>
                    <a:p>
                      <a:pPr>
                        <a:spcAft>
                          <a:spcPts val="0"/>
                        </a:spcAft>
                      </a:pPr>
                      <a:r>
                        <a:rPr lang="da-DK" sz="1200" b="0">
                          <a:solidFill>
                            <a:schemeClr val="tx1"/>
                          </a:solidFill>
                          <a:effectLst/>
                        </a:rPr>
                        <a:t>7. Dygtige undervisere (68,1)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dirty="0">
                          <a:solidFill>
                            <a:srgbClr val="00B0F0"/>
                          </a:solidFill>
                          <a:effectLst/>
                        </a:rPr>
                        <a:t>7. Blive bedre (68,8)</a:t>
                      </a:r>
                      <a:endParaRPr lang="da-DK" sz="1200" b="0" dirty="0">
                        <a:solidFill>
                          <a:srgbClr val="00B0F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1475992204"/>
                  </a:ext>
                </a:extLst>
              </a:tr>
              <a:tr h="202116">
                <a:tc>
                  <a:txBody>
                    <a:bodyPr/>
                    <a:lstStyle/>
                    <a:p>
                      <a:pPr>
                        <a:spcAft>
                          <a:spcPts val="0"/>
                        </a:spcAft>
                      </a:pPr>
                      <a:r>
                        <a:rPr lang="da-DK" sz="1200" b="0">
                          <a:solidFill>
                            <a:schemeClr val="tx1"/>
                          </a:solidFill>
                          <a:effectLst/>
                        </a:rPr>
                        <a:t>8. At træne eller øve meget (58,6)</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8. At trænere / undervisere er dygtige (64,4)</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591546992"/>
                  </a:ext>
                </a:extLst>
              </a:tr>
              <a:tr h="202116">
                <a:tc>
                  <a:txBody>
                    <a:bodyPr/>
                    <a:lstStyle/>
                    <a:p>
                      <a:pPr>
                        <a:spcAft>
                          <a:spcPts val="0"/>
                        </a:spcAft>
                      </a:pPr>
                      <a:r>
                        <a:rPr lang="da-DK" sz="1200" b="0">
                          <a:solidFill>
                            <a:schemeClr val="tx1"/>
                          </a:solidFill>
                          <a:effectLst/>
                        </a:rPr>
                        <a:t>9. Holde mig i form (57,1)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9. Få nye venner (47,5)</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4107993135"/>
                  </a:ext>
                </a:extLst>
              </a:tr>
              <a:tr h="202116">
                <a:tc>
                  <a:txBody>
                    <a:bodyPr/>
                    <a:lstStyle/>
                    <a:p>
                      <a:pPr>
                        <a:spcAft>
                          <a:spcPts val="0"/>
                        </a:spcAft>
                      </a:pPr>
                      <a:r>
                        <a:rPr lang="da-DK" sz="1200" b="0">
                          <a:solidFill>
                            <a:schemeClr val="tx1"/>
                          </a:solidFill>
                          <a:effectLst/>
                        </a:rPr>
                        <a:t>10. Få nye venner (47,6)</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10. Holde sig i form (44,1)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770084439"/>
                  </a:ext>
                </a:extLst>
              </a:tr>
              <a:tr h="365760">
                <a:tc>
                  <a:txBody>
                    <a:bodyPr/>
                    <a:lstStyle/>
                    <a:p>
                      <a:pPr>
                        <a:spcAft>
                          <a:spcPts val="0"/>
                        </a:spcAft>
                      </a:pPr>
                      <a:r>
                        <a:rPr lang="da-DK" sz="1200" b="0" dirty="0">
                          <a:solidFill>
                            <a:srgbClr val="FFFF00"/>
                          </a:solidFill>
                          <a:effectLst/>
                        </a:rPr>
                        <a:t>11. At mine forældre er interesserede (42,7)</a:t>
                      </a:r>
                      <a:endParaRPr lang="da-DK" sz="1200" b="0" dirty="0">
                        <a:solidFill>
                          <a:srgbClr val="FFFF00"/>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11. Tæt på hvor han/hun bor (39,8)</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2809248674"/>
                  </a:ext>
                </a:extLst>
              </a:tr>
              <a:tr h="202116">
                <a:tc>
                  <a:txBody>
                    <a:bodyPr/>
                    <a:lstStyle/>
                    <a:p>
                      <a:pPr>
                        <a:spcAft>
                          <a:spcPts val="0"/>
                        </a:spcAft>
                      </a:pPr>
                      <a:r>
                        <a:rPr lang="da-DK" sz="1200" b="0">
                          <a:solidFill>
                            <a:schemeClr val="tx1"/>
                          </a:solidFill>
                          <a:effectLst/>
                        </a:rPr>
                        <a:t>12. At det er tæt på hvor jeg bor (23,7)</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a:solidFill>
                            <a:schemeClr val="tx1"/>
                          </a:solidFill>
                          <a:effectLst/>
                        </a:rPr>
                        <a:t>12. Træner eller øver meget (25,1)</a:t>
                      </a:r>
                      <a:endParaRPr lang="da-DK" sz="1200" b="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3945458721"/>
                  </a:ext>
                </a:extLst>
              </a:tr>
              <a:tr h="202116">
                <a:tc>
                  <a:txBody>
                    <a:bodyPr/>
                    <a:lstStyle/>
                    <a:p>
                      <a:pPr>
                        <a:spcAft>
                          <a:spcPts val="0"/>
                        </a:spcAft>
                      </a:pPr>
                      <a:r>
                        <a:rPr lang="da-DK" sz="1200" b="0" dirty="0">
                          <a:solidFill>
                            <a:schemeClr val="tx1"/>
                          </a:solidFill>
                          <a:effectLst/>
                        </a:rPr>
                        <a:t>13. Vinde (17,3)</a:t>
                      </a:r>
                      <a:endParaRPr lang="da-DK" sz="12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tc>
                  <a:txBody>
                    <a:bodyPr/>
                    <a:lstStyle/>
                    <a:p>
                      <a:pPr>
                        <a:spcAft>
                          <a:spcPts val="0"/>
                        </a:spcAft>
                      </a:pPr>
                      <a:r>
                        <a:rPr lang="da-DK" sz="1200" b="0" dirty="0">
                          <a:solidFill>
                            <a:schemeClr val="tx1"/>
                          </a:solidFill>
                          <a:effectLst/>
                        </a:rPr>
                        <a:t>13. At vinde (19)</a:t>
                      </a:r>
                      <a:endParaRPr lang="da-DK" sz="1200" b="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33338" marR="33338" marT="0" marB="0" anchor="ctr">
                    <a:noFill/>
                  </a:tcPr>
                </a:tc>
                <a:extLst>
                  <a:ext uri="{0D108BD9-81ED-4DB2-BD59-A6C34878D82A}">
                    <a16:rowId xmlns:a16="http://schemas.microsoft.com/office/drawing/2014/main" val="1267285255"/>
                  </a:ext>
                </a:extLst>
              </a:tr>
            </a:tbl>
          </a:graphicData>
        </a:graphic>
      </p:graphicFrame>
    </p:spTree>
    <p:extLst>
      <p:ext uri="{BB962C8B-B14F-4D97-AF65-F5344CB8AC3E}">
        <p14:creationId xmlns:p14="http://schemas.microsoft.com/office/powerpoint/2010/main" val="2058680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a:t>Det er vigtigt at vi lærer </a:t>
            </a:r>
            <a:r>
              <a:rPr lang="da-DK" dirty="0" err="1"/>
              <a:t>noget!-</a:t>
            </a:r>
            <a:r>
              <a:rPr lang="da-DK" dirty="0"/>
              <a:t> et spillerperspektiv</a:t>
            </a:r>
          </a:p>
        </p:txBody>
      </p:sp>
      <p:sp>
        <p:nvSpPr>
          <p:cNvPr id="3" name="Pladsholder til indhold 2"/>
          <p:cNvSpPr>
            <a:spLocks noGrp="1"/>
          </p:cNvSpPr>
          <p:nvPr>
            <p:ph idx="1"/>
          </p:nvPr>
        </p:nvSpPr>
        <p:spPr/>
        <p:txBody>
          <a:bodyPr>
            <a:noAutofit/>
          </a:bodyPr>
          <a:lstStyle/>
          <a:p>
            <a:r>
              <a:rPr lang="da-DK" sz="1800" dirty="0"/>
              <a:t> Hvad er vigtigt når man går til fodbold?</a:t>
            </a:r>
          </a:p>
          <a:p>
            <a:pPr lvl="1"/>
            <a:r>
              <a:rPr lang="da-DK" dirty="0"/>
              <a:t>At vi lærer noget.</a:t>
            </a:r>
          </a:p>
          <a:p>
            <a:pPr lvl="1"/>
            <a:r>
              <a:rPr lang="da-DK" dirty="0"/>
              <a:t>Ja, at man lærer nye ting og har en god træner der forklarer tingene meget godt.</a:t>
            </a:r>
          </a:p>
          <a:p>
            <a:r>
              <a:rPr lang="da-DK" sz="1800" b="1" i="1" dirty="0"/>
              <a:t>       	Kan I sige lidt mere … Hvad mener I med en god træner?</a:t>
            </a:r>
            <a:endParaRPr lang="da-DK" sz="1800" b="1" dirty="0"/>
          </a:p>
          <a:p>
            <a:r>
              <a:rPr lang="da-DK" sz="1800" dirty="0"/>
              <a:t>       Han skal være god til at lære os noget. Og være sød. Sådan være glad og være god ved      </a:t>
            </a:r>
            <a:br>
              <a:rPr lang="da-DK" sz="1800" dirty="0"/>
            </a:br>
            <a:r>
              <a:rPr lang="da-DK" sz="1800" dirty="0"/>
              <a:t>              andre. </a:t>
            </a:r>
          </a:p>
          <a:p>
            <a:r>
              <a:rPr lang="da-DK" sz="1800" dirty="0"/>
              <a:t>       En god træner, det er en, som lærer én meget. Lærer én meget og forklarer tingene   </a:t>
            </a:r>
            <a:br>
              <a:rPr lang="da-DK" sz="1800" dirty="0"/>
            </a:br>
            <a:r>
              <a:rPr lang="da-DK" sz="1800" dirty="0"/>
              <a:t>               godt. Ved at forklare tingene to gange. Og viser os det!</a:t>
            </a:r>
          </a:p>
          <a:p>
            <a:r>
              <a:rPr lang="da-DK" sz="1800" dirty="0"/>
              <a:t>               (U12-spillere)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dirty="0"/>
              <a:t>De er her for det </a:t>
            </a:r>
            <a:r>
              <a:rPr lang="da-DK" dirty="0" err="1"/>
              <a:t>sociale……-</a:t>
            </a:r>
            <a:r>
              <a:rPr lang="da-DK" dirty="0"/>
              <a:t> et trænerperspektiv</a:t>
            </a:r>
          </a:p>
        </p:txBody>
      </p:sp>
      <p:sp>
        <p:nvSpPr>
          <p:cNvPr id="3" name="Pladsholder til indhold 2"/>
          <p:cNvSpPr>
            <a:spLocks noGrp="1"/>
          </p:cNvSpPr>
          <p:nvPr>
            <p:ph idx="1"/>
          </p:nvPr>
        </p:nvSpPr>
        <p:spPr/>
        <p:txBody>
          <a:bodyPr>
            <a:normAutofit/>
          </a:bodyPr>
          <a:lstStyle/>
          <a:p>
            <a:r>
              <a:rPr lang="da-DK" sz="2800" i="1" dirty="0"/>
              <a:t> Hvad er vigtigst for jeres spillere i forbindelse med, at de går til fodbold?</a:t>
            </a:r>
            <a:endParaRPr lang="da-DK" sz="2800" dirty="0"/>
          </a:p>
          <a:p>
            <a:pPr lvl="0"/>
            <a:r>
              <a:rPr lang="da-DK" sz="2800" dirty="0"/>
              <a:t>Det gør de for kammeratskabets skyld. Og for at røre sig. Og for at spille med bolden.</a:t>
            </a:r>
          </a:p>
          <a:p>
            <a:r>
              <a:rPr lang="da-DK" sz="2800" i="1" dirty="0"/>
              <a:t> Vil de også gerne blive bedre?</a:t>
            </a:r>
            <a:endParaRPr lang="da-DK" sz="2800" dirty="0"/>
          </a:p>
          <a:p>
            <a:pPr lvl="0"/>
            <a:r>
              <a:rPr lang="da-DK" sz="2800" dirty="0"/>
              <a:t>Det synes jeg ikke, er det, som vi oplever. </a:t>
            </a:r>
          </a:p>
          <a:p>
            <a:pPr lvl="0"/>
            <a:r>
              <a:rPr lang="da-DK" sz="2800" dirty="0"/>
              <a:t>(Børnetræner)</a:t>
            </a:r>
          </a:p>
          <a:p>
            <a:endParaRPr lang="da-DK" dirty="0"/>
          </a:p>
          <a:p>
            <a:endParaRPr lang="da-DK"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Når vi beder ”foreningsaktive” i alderen 9-16 år prioritere hvad der er vigtigst….</a:t>
            </a:r>
          </a:p>
        </p:txBody>
      </p:sp>
      <p:sp>
        <p:nvSpPr>
          <p:cNvPr id="3" name="Pladsholder til indhold 2"/>
          <p:cNvSpPr>
            <a:spLocks noGrp="1"/>
          </p:cNvSpPr>
          <p:nvPr>
            <p:ph idx="1"/>
          </p:nvPr>
        </p:nvSpPr>
        <p:spPr/>
        <p:txBody>
          <a:bodyPr>
            <a:normAutofit/>
          </a:bodyPr>
          <a:lstStyle/>
          <a:p>
            <a:pPr marL="0" indent="0">
              <a:buNone/>
            </a:pPr>
            <a:endParaRPr lang="da-DK" dirty="0"/>
          </a:p>
          <a:p>
            <a:r>
              <a:rPr lang="da-DK" sz="9600" dirty="0"/>
              <a:t>          ?</a:t>
            </a:r>
            <a:endParaRPr lang="da-DK"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pic>
        <p:nvPicPr>
          <p:cNvPr id="3074" name="Picture 2" descr="C:\Users\danp\Desktop\SK10-6_2078x1500.jpg"/>
          <p:cNvPicPr>
            <a:picLocks noChangeAspect="1" noChangeArrowheads="1"/>
          </p:cNvPicPr>
          <p:nvPr/>
        </p:nvPicPr>
        <p:blipFill rotWithShape="1">
          <a:blip r:embed="rId2">
            <a:extLst>
              <a:ext uri="{28A0092B-C50C-407E-A947-70E740481C1C}">
                <a14:useLocalDpi xmlns:a14="http://schemas.microsoft.com/office/drawing/2010/main" val="0"/>
              </a:ext>
            </a:extLst>
          </a:blip>
          <a:srcRect t="34362" b="9840"/>
          <a:stretch/>
        </p:blipFill>
        <p:spPr bwMode="auto">
          <a:xfrm>
            <a:off x="-24" y="10"/>
            <a:ext cx="9144023" cy="368629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798897" y="3840480"/>
            <a:ext cx="7543800" cy="617220"/>
          </a:xfrm>
        </p:spPr>
        <p:txBody>
          <a:bodyPr vert="horz" lIns="91440" tIns="45720" rIns="91440" bIns="45720" rtlCol="0" anchor="b">
            <a:normAutofit/>
          </a:bodyPr>
          <a:lstStyle/>
          <a:p>
            <a:pPr defTabSz="914400"/>
            <a:r>
              <a:rPr lang="en-US" sz="2700" spc="-50" dirty="0">
                <a:solidFill>
                  <a:srgbClr val="FFFFFF"/>
                </a:solidFill>
              </a:rPr>
              <a:t>5.klasse i 2020</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1106130" y="210165"/>
            <a:ext cx="5824840" cy="1118375"/>
          </a:xfrm>
        </p:spPr>
        <p:txBody>
          <a:bodyPr/>
          <a:lstStyle/>
          <a:p>
            <a:pPr algn="ctr">
              <a:defRPr/>
            </a:pPr>
            <a:r>
              <a:rPr lang="da-DK" altLang="da-DK" sz="1575" dirty="0"/>
              <a:t>”</a:t>
            </a:r>
            <a:r>
              <a:rPr lang="da-DK" altLang="da-DK" sz="2177" b="1" dirty="0"/>
              <a:t>I gamle dage gik man til noget for at være sammen med sine venner – det gør man ikke mere!”</a:t>
            </a:r>
          </a:p>
        </p:txBody>
      </p:sp>
      <p:graphicFrame>
        <p:nvGraphicFramePr>
          <p:cNvPr id="4" name="Pladsholder til indhold 3"/>
          <p:cNvGraphicFramePr>
            <a:graphicFrameLocks noGrp="1"/>
          </p:cNvGraphicFramePr>
          <p:nvPr>
            <p:ph idx="1"/>
          </p:nvPr>
        </p:nvGraphicFramePr>
        <p:xfrm>
          <a:off x="2229235" y="1270278"/>
          <a:ext cx="3805241" cy="4344589"/>
        </p:xfrm>
        <a:graphic>
          <a:graphicData uri="http://schemas.openxmlformats.org/drawingml/2006/table">
            <a:tbl>
              <a:tblPr firstRow="1" firstCol="1" bandRow="1">
                <a:tableStyleId>{5C22544A-7EE6-4342-B048-85BDC9FD1C3A}</a:tableStyleId>
              </a:tblPr>
              <a:tblGrid>
                <a:gridCol w="1808136">
                  <a:extLst>
                    <a:ext uri="{9D8B030D-6E8A-4147-A177-3AD203B41FA5}">
                      <a16:colId xmlns:a16="http://schemas.microsoft.com/office/drawing/2014/main" val="2382018469"/>
                    </a:ext>
                  </a:extLst>
                </a:gridCol>
                <a:gridCol w="1997105">
                  <a:extLst>
                    <a:ext uri="{9D8B030D-6E8A-4147-A177-3AD203B41FA5}">
                      <a16:colId xmlns:a16="http://schemas.microsoft.com/office/drawing/2014/main" val="2463729101"/>
                    </a:ext>
                  </a:extLst>
                </a:gridCol>
              </a:tblGrid>
              <a:tr h="341797">
                <a:tc>
                  <a:txBody>
                    <a:bodyPr/>
                    <a:lstStyle/>
                    <a:p>
                      <a:pPr algn="ctr">
                        <a:lnSpc>
                          <a:spcPct val="115000"/>
                        </a:lnSpc>
                        <a:spcAft>
                          <a:spcPts val="0"/>
                        </a:spcAft>
                      </a:pPr>
                      <a:r>
                        <a:rPr lang="da-DK" sz="1400" dirty="0">
                          <a:effectLst/>
                        </a:rPr>
                        <a:t>Hvad er vigtigst?</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Procent</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2814529002"/>
                  </a:ext>
                </a:extLst>
              </a:tr>
              <a:tr h="250809">
                <a:tc>
                  <a:txBody>
                    <a:bodyPr/>
                    <a:lstStyle/>
                    <a:p>
                      <a:pPr algn="ctr">
                        <a:lnSpc>
                          <a:spcPct val="115000"/>
                        </a:lnSpc>
                        <a:spcAft>
                          <a:spcPts val="0"/>
                        </a:spcAft>
                      </a:pPr>
                      <a:r>
                        <a:rPr lang="da-DK" sz="1400" dirty="0">
                          <a:effectLst/>
                        </a:rPr>
                        <a:t>At blive bedre</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b="1" dirty="0">
                          <a:effectLst/>
                        </a:rPr>
                        <a:t>37,8</a:t>
                      </a:r>
                      <a:endParaRPr lang="da-DK" sz="1400" b="1"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488275878"/>
                  </a:ext>
                </a:extLst>
              </a:tr>
              <a:tr h="250809">
                <a:tc>
                  <a:txBody>
                    <a:bodyPr/>
                    <a:lstStyle/>
                    <a:p>
                      <a:pPr algn="ctr">
                        <a:lnSpc>
                          <a:spcPct val="115000"/>
                        </a:lnSpc>
                        <a:spcAft>
                          <a:spcPts val="0"/>
                        </a:spcAft>
                      </a:pPr>
                      <a:r>
                        <a:rPr lang="da-DK" sz="1400" dirty="0">
                          <a:effectLst/>
                        </a:rPr>
                        <a:t>At det er sjovt</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b="1" dirty="0">
                          <a:effectLst/>
                        </a:rPr>
                        <a:t>25,7</a:t>
                      </a:r>
                      <a:endParaRPr lang="da-DK" sz="1400" b="1"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1025016205"/>
                  </a:ext>
                </a:extLst>
              </a:tr>
              <a:tr h="491486">
                <a:tc>
                  <a:txBody>
                    <a:bodyPr/>
                    <a:lstStyle/>
                    <a:p>
                      <a:pPr algn="ctr">
                        <a:lnSpc>
                          <a:spcPct val="115000"/>
                        </a:lnSpc>
                        <a:spcAft>
                          <a:spcPts val="0"/>
                        </a:spcAft>
                      </a:pPr>
                      <a:r>
                        <a:rPr lang="da-DK" sz="1400" dirty="0">
                          <a:effectLst/>
                        </a:rPr>
                        <a:t>At være en del af holdet</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b="1" dirty="0">
                          <a:effectLst/>
                        </a:rPr>
                        <a:t>12,4</a:t>
                      </a:r>
                      <a:endParaRPr lang="da-DK" sz="1400" b="1"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1934854167"/>
                  </a:ext>
                </a:extLst>
              </a:tr>
              <a:tr h="501620">
                <a:tc>
                  <a:txBody>
                    <a:bodyPr/>
                    <a:lstStyle/>
                    <a:p>
                      <a:pPr algn="ctr">
                        <a:lnSpc>
                          <a:spcPct val="115000"/>
                        </a:lnSpc>
                        <a:spcAft>
                          <a:spcPts val="0"/>
                        </a:spcAft>
                      </a:pPr>
                      <a:r>
                        <a:rPr lang="da-DK" sz="1400" dirty="0">
                          <a:effectLst/>
                        </a:rPr>
                        <a:t>At være sammen med venner</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10,8</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656781395"/>
                  </a:ext>
                </a:extLst>
              </a:tr>
              <a:tr h="250809">
                <a:tc>
                  <a:txBody>
                    <a:bodyPr/>
                    <a:lstStyle/>
                    <a:p>
                      <a:pPr algn="ctr">
                        <a:lnSpc>
                          <a:spcPct val="115000"/>
                        </a:lnSpc>
                        <a:spcAft>
                          <a:spcPts val="0"/>
                        </a:spcAft>
                      </a:pPr>
                      <a:r>
                        <a:rPr lang="da-DK" sz="1400" dirty="0">
                          <a:effectLst/>
                        </a:rPr>
                        <a:t>At komme i bedre form</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4,1</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1356465158"/>
                  </a:ext>
                </a:extLst>
              </a:tr>
              <a:tr h="501620">
                <a:tc>
                  <a:txBody>
                    <a:bodyPr/>
                    <a:lstStyle/>
                    <a:p>
                      <a:pPr algn="ctr">
                        <a:lnSpc>
                          <a:spcPct val="115000"/>
                        </a:lnSpc>
                        <a:spcAft>
                          <a:spcPts val="0"/>
                        </a:spcAft>
                      </a:pPr>
                      <a:r>
                        <a:rPr lang="da-DK" sz="1400" dirty="0">
                          <a:effectLst/>
                        </a:rPr>
                        <a:t>At koble af fra andre ting, f.eks. skolen</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3,8</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727276612"/>
                  </a:ext>
                </a:extLst>
              </a:tr>
              <a:tr h="752428">
                <a:tc>
                  <a:txBody>
                    <a:bodyPr/>
                    <a:lstStyle/>
                    <a:p>
                      <a:pPr algn="ctr">
                        <a:lnSpc>
                          <a:spcPct val="115000"/>
                        </a:lnSpc>
                        <a:spcAft>
                          <a:spcPts val="0"/>
                        </a:spcAft>
                      </a:pPr>
                      <a:r>
                        <a:rPr lang="da-DK" sz="1400" dirty="0">
                          <a:effectLst/>
                        </a:rPr>
                        <a:t>At vinde stævner/kampe/konkurrencer</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2,5</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3707310500"/>
                  </a:ext>
                </a:extLst>
              </a:tr>
              <a:tr h="752402">
                <a:tc>
                  <a:txBody>
                    <a:bodyPr/>
                    <a:lstStyle/>
                    <a:p>
                      <a:pPr algn="ctr">
                        <a:lnSpc>
                          <a:spcPct val="115000"/>
                        </a:lnSpc>
                        <a:spcAft>
                          <a:spcPts val="0"/>
                        </a:spcAft>
                      </a:pPr>
                      <a:r>
                        <a:rPr lang="da-DK" sz="1400" dirty="0">
                          <a:effectLst/>
                        </a:rPr>
                        <a:t>At deltage i kampe/turneringer/stævner</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400" dirty="0">
                          <a:effectLst/>
                        </a:rPr>
                        <a:t>1,9</a:t>
                      </a:r>
                      <a:endParaRPr lang="da-DK" sz="14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318283430"/>
                  </a:ext>
                </a:extLst>
              </a:tr>
              <a:tr h="250809">
                <a:tc>
                  <a:txBody>
                    <a:bodyPr/>
                    <a:lstStyle/>
                    <a:p>
                      <a:pPr algn="ctr">
                        <a:lnSpc>
                          <a:spcPct val="115000"/>
                        </a:lnSpc>
                        <a:spcAft>
                          <a:spcPts val="0"/>
                        </a:spcAft>
                      </a:pPr>
                      <a:r>
                        <a:rPr lang="da-DK" sz="1200" dirty="0">
                          <a:effectLst/>
                        </a:rPr>
                        <a:t>I alt</a:t>
                      </a:r>
                      <a:endParaRPr lang="da-DK" sz="1200" dirty="0">
                        <a:effectLst/>
                        <a:latin typeface="Cambria" panose="02040503050406030204" pitchFamily="18" charset="0"/>
                        <a:ea typeface="MS Mincho"/>
                        <a:cs typeface="Times New Roman" panose="02020603050405020304" pitchFamily="18" charset="0"/>
                      </a:endParaRPr>
                    </a:p>
                  </a:txBody>
                  <a:tcPr marL="28937" marR="28937" marT="0" marB="0" anchor="ctr"/>
                </a:tc>
                <a:tc>
                  <a:txBody>
                    <a:bodyPr/>
                    <a:lstStyle/>
                    <a:p>
                      <a:pPr algn="ctr">
                        <a:lnSpc>
                          <a:spcPct val="115000"/>
                        </a:lnSpc>
                        <a:spcAft>
                          <a:spcPts val="0"/>
                        </a:spcAft>
                      </a:pPr>
                      <a:r>
                        <a:rPr lang="da-DK" sz="1200" dirty="0">
                          <a:effectLst/>
                        </a:rPr>
                        <a:t>100,0</a:t>
                      </a:r>
                      <a:endParaRPr lang="da-DK" sz="1200" dirty="0">
                        <a:effectLst/>
                        <a:latin typeface="Cambria" panose="02040503050406030204" pitchFamily="18" charset="0"/>
                        <a:ea typeface="MS Mincho"/>
                        <a:cs typeface="Times New Roman" panose="02020603050405020304" pitchFamily="18" charset="0"/>
                      </a:endParaRPr>
                    </a:p>
                  </a:txBody>
                  <a:tcPr marL="28937" marR="28937" marT="0" marB="0" anchor="ctr"/>
                </a:tc>
                <a:extLst>
                  <a:ext uri="{0D108BD9-81ED-4DB2-BD59-A6C34878D82A}">
                    <a16:rowId xmlns:a16="http://schemas.microsoft.com/office/drawing/2014/main" val="2624503930"/>
                  </a:ext>
                </a:extLst>
              </a:tr>
            </a:tbl>
          </a:graphicData>
        </a:graphic>
      </p:graphicFrame>
      <p:sp>
        <p:nvSpPr>
          <p:cNvPr id="5" name="Rectangle 1"/>
          <p:cNvSpPr>
            <a:spLocks noChangeArrowheads="1"/>
          </p:cNvSpPr>
          <p:nvPr/>
        </p:nvSpPr>
        <p:spPr bwMode="auto">
          <a:xfrm>
            <a:off x="-388960" y="1172892"/>
            <a:ext cx="10817336" cy="97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8581" tIns="19290" rIns="38581" bIns="19290" anchor="ctr">
            <a:spAutoFit/>
          </a:bodyPr>
          <a:lstStyle/>
          <a:p>
            <a:pPr defTabSz="385800">
              <a:defRPr/>
            </a:pPr>
            <a:r>
              <a:rPr lang="da-DK" altLang="da-DK" sz="380" i="1" dirty="0">
                <a:latin typeface="Cambria" panose="02040503050406030204" pitchFamily="18" charset="0"/>
                <a:ea typeface="MS Mincho" charset="-128"/>
                <a:cs typeface="Times New Roman" panose="02020603050405020304" pitchFamily="18" charset="0"/>
              </a:rPr>
              <a:t>Tabel 5. Hvad er vigtigst ved at gå til idræt? Udøverne måtte sætte ét kryds. </a:t>
            </a:r>
            <a:endParaRPr lang="da-DK" altLang="da-DK" sz="759" dirty="0">
              <a:latin typeface="Arial" panose="020B0604020202020204" pitchFamily="34" charset="0"/>
            </a:endParaRPr>
          </a:p>
        </p:txBody>
      </p:sp>
    </p:spTree>
    <p:extLst>
      <p:ext uri="{BB962C8B-B14F-4D97-AF65-F5344CB8AC3E}">
        <p14:creationId xmlns:p14="http://schemas.microsoft.com/office/powerpoint/2010/main" val="15616800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DCE2FB-C148-4405-9E87-004E460BEAAE}"/>
              </a:ext>
            </a:extLst>
          </p:cNvPr>
          <p:cNvSpPr>
            <a:spLocks noGrp="1"/>
          </p:cNvSpPr>
          <p:nvPr>
            <p:ph type="title"/>
          </p:nvPr>
        </p:nvSpPr>
        <p:spPr>
          <a:xfrm>
            <a:off x="394555" y="349934"/>
            <a:ext cx="8354891" cy="697835"/>
          </a:xfrm>
        </p:spPr>
        <p:txBody>
          <a:bodyPr vert="horz" lIns="68580" tIns="34290" rIns="68580" bIns="34290" rtlCol="0" anchor="b">
            <a:normAutofit/>
          </a:bodyPr>
          <a:lstStyle/>
          <a:p>
            <a:pPr algn="ctr"/>
            <a:r>
              <a:rPr lang="en-US" sz="4050" b="1">
                <a:solidFill>
                  <a:srgbClr val="FFFFFF"/>
                </a:solidFill>
              </a:rPr>
              <a:t>Erfaringer fra Åben Skole…….</a:t>
            </a:r>
          </a:p>
        </p:txBody>
      </p:sp>
      <p:pic>
        <p:nvPicPr>
          <p:cNvPr id="5" name="Pladsholder til indhold 4" descr="Et billede, der indeholder clipart&#10;&#10;Beskrivelse, der er oprettet med meget høj sikkerhed">
            <a:extLst>
              <a:ext uri="{FF2B5EF4-FFF2-40B4-BE49-F238E27FC236}">
                <a16:creationId xmlns:a16="http://schemas.microsoft.com/office/drawing/2014/main" id="{B570D14D-B400-451D-877E-BFC40E8590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6246" y="1882434"/>
            <a:ext cx="5330183" cy="2998228"/>
          </a:xfrm>
          <a:prstGeom prst="rect">
            <a:avLst/>
          </a:prstGeom>
        </p:spPr>
      </p:pic>
    </p:spTree>
    <p:extLst>
      <p:ext uri="{BB962C8B-B14F-4D97-AF65-F5344CB8AC3E}">
        <p14:creationId xmlns:p14="http://schemas.microsoft.com/office/powerpoint/2010/main" val="3672626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da-DK" sz="2400" dirty="0"/>
              <a:t>Og for rigtig mange bliver mødet med en instruktør fra en forening til mere end blot en god oplevelse! </a:t>
            </a:r>
            <a:br>
              <a:rPr lang="da-DK" sz="2400" dirty="0"/>
            </a:br>
            <a:endParaRPr lang="da-DK" sz="2400" dirty="0"/>
          </a:p>
        </p:txBody>
      </p:sp>
      <p:sp>
        <p:nvSpPr>
          <p:cNvPr id="3" name="Pladsholder til indhold 2"/>
          <p:cNvSpPr>
            <a:spLocks noGrp="1"/>
          </p:cNvSpPr>
          <p:nvPr>
            <p:ph idx="1"/>
          </p:nvPr>
        </p:nvSpPr>
        <p:spPr/>
        <p:txBody>
          <a:bodyPr>
            <a:normAutofit/>
          </a:bodyPr>
          <a:lstStyle/>
          <a:p>
            <a:r>
              <a:rPr lang="da-DK" sz="2400" dirty="0"/>
              <a:t>Mere end </a:t>
            </a:r>
            <a:r>
              <a:rPr lang="da-DK" sz="2400" b="1" dirty="0"/>
              <a:t>hver fjerde elev af dem, </a:t>
            </a:r>
            <a:r>
              <a:rPr lang="da-DK" sz="2400" dirty="0"/>
              <a:t>der modtaget undervisning af en ekstern instruktør i skolen, begynder til den idræt, som de er blevet introduceret til – og specielt forløb ser ud til at fungere i forhold til at rekruttere nye medlemmer….</a:t>
            </a:r>
          </a:p>
        </p:txBody>
      </p:sp>
    </p:spTree>
    <p:extLst>
      <p:ext uri="{BB962C8B-B14F-4D97-AF65-F5344CB8AC3E}">
        <p14:creationId xmlns:p14="http://schemas.microsoft.com/office/powerpoint/2010/main" val="5335739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73844"/>
            <a:ext cx="7886700" cy="994172"/>
          </a:xfrm>
        </p:spPr>
        <p:txBody>
          <a:bodyPr>
            <a:normAutofit/>
          </a:bodyPr>
          <a:lstStyle/>
          <a:p>
            <a:r>
              <a:rPr lang="da-DK" sz="2325" b="1"/>
              <a:t>Skolereformen er en gave til de mindre idrætter  - og introducerer de ældste elever til et muligt alternativ til fitnesscenteret!  </a:t>
            </a:r>
          </a:p>
        </p:txBody>
      </p:sp>
      <p:graphicFrame>
        <p:nvGraphicFramePr>
          <p:cNvPr id="4" name="Pladsholder til indhold 3"/>
          <p:cNvGraphicFramePr>
            <a:graphicFrameLocks noGrp="1"/>
          </p:cNvGraphicFramePr>
          <p:nvPr>
            <p:ph idx="1"/>
          </p:nvPr>
        </p:nvGraphicFramePr>
        <p:xfrm>
          <a:off x="636771" y="1837968"/>
          <a:ext cx="7870460" cy="2326005"/>
        </p:xfrm>
        <a:graphic>
          <a:graphicData uri="http://schemas.openxmlformats.org/drawingml/2006/table">
            <a:tbl>
              <a:tblPr firstRow="1" bandRow="1">
                <a:tableStyleId>{5C22544A-7EE6-4342-B048-85BDC9FD1C3A}</a:tableStyleId>
              </a:tblPr>
              <a:tblGrid>
                <a:gridCol w="2602310">
                  <a:extLst>
                    <a:ext uri="{9D8B030D-6E8A-4147-A177-3AD203B41FA5}">
                      <a16:colId xmlns:a16="http://schemas.microsoft.com/office/drawing/2014/main" val="782884570"/>
                    </a:ext>
                  </a:extLst>
                </a:gridCol>
                <a:gridCol w="2634075">
                  <a:extLst>
                    <a:ext uri="{9D8B030D-6E8A-4147-A177-3AD203B41FA5}">
                      <a16:colId xmlns:a16="http://schemas.microsoft.com/office/drawing/2014/main" val="560741706"/>
                    </a:ext>
                  </a:extLst>
                </a:gridCol>
                <a:gridCol w="2634075">
                  <a:extLst>
                    <a:ext uri="{9D8B030D-6E8A-4147-A177-3AD203B41FA5}">
                      <a16:colId xmlns:a16="http://schemas.microsoft.com/office/drawing/2014/main" val="3166016815"/>
                    </a:ext>
                  </a:extLst>
                </a:gridCol>
              </a:tblGrid>
              <a:tr h="465201">
                <a:tc>
                  <a:txBody>
                    <a:bodyPr/>
                    <a:lstStyle/>
                    <a:p>
                      <a:endParaRPr lang="da-DK" sz="2500"/>
                    </a:p>
                  </a:txBody>
                  <a:tcPr marL="62865" marR="62865" marT="31433" marB="31433"/>
                </a:tc>
                <a:tc>
                  <a:txBody>
                    <a:bodyPr/>
                    <a:lstStyle/>
                    <a:p>
                      <a:pPr algn="ctr"/>
                      <a:r>
                        <a:rPr lang="da-DK" sz="2500"/>
                        <a:t>”Store” idrætter</a:t>
                      </a:r>
                    </a:p>
                  </a:txBody>
                  <a:tcPr marL="62865" marR="62865" marT="31433" marB="31433"/>
                </a:tc>
                <a:tc>
                  <a:txBody>
                    <a:bodyPr/>
                    <a:lstStyle/>
                    <a:p>
                      <a:pPr algn="ctr"/>
                      <a:r>
                        <a:rPr lang="da-DK" sz="2500"/>
                        <a:t>Mindre idrætter</a:t>
                      </a:r>
                    </a:p>
                  </a:txBody>
                  <a:tcPr marL="62865" marR="62865" marT="31433" marB="31433"/>
                </a:tc>
                <a:extLst>
                  <a:ext uri="{0D108BD9-81ED-4DB2-BD59-A6C34878D82A}">
                    <a16:rowId xmlns:a16="http://schemas.microsoft.com/office/drawing/2014/main" val="1975927857"/>
                  </a:ext>
                </a:extLst>
              </a:tr>
              <a:tr h="465201">
                <a:tc>
                  <a:txBody>
                    <a:bodyPr/>
                    <a:lstStyle/>
                    <a:p>
                      <a:r>
                        <a:rPr lang="da-DK" sz="2500"/>
                        <a:t>3.klasse</a:t>
                      </a:r>
                    </a:p>
                  </a:txBody>
                  <a:tcPr marL="62865" marR="62865" marT="31433" marB="31433"/>
                </a:tc>
                <a:tc>
                  <a:txBody>
                    <a:bodyPr/>
                    <a:lstStyle/>
                    <a:p>
                      <a:pPr algn="ctr"/>
                      <a:r>
                        <a:rPr lang="da-DK" sz="2500"/>
                        <a:t>78</a:t>
                      </a:r>
                    </a:p>
                  </a:txBody>
                  <a:tcPr marL="62865" marR="62865" marT="31433" marB="31433"/>
                </a:tc>
                <a:tc>
                  <a:txBody>
                    <a:bodyPr/>
                    <a:lstStyle/>
                    <a:p>
                      <a:pPr algn="ctr"/>
                      <a:r>
                        <a:rPr lang="da-DK" sz="2500"/>
                        <a:t>22</a:t>
                      </a:r>
                    </a:p>
                  </a:txBody>
                  <a:tcPr marL="62865" marR="62865" marT="31433" marB="31433"/>
                </a:tc>
                <a:extLst>
                  <a:ext uri="{0D108BD9-81ED-4DB2-BD59-A6C34878D82A}">
                    <a16:rowId xmlns:a16="http://schemas.microsoft.com/office/drawing/2014/main" val="2227637686"/>
                  </a:ext>
                </a:extLst>
              </a:tr>
              <a:tr h="465201">
                <a:tc>
                  <a:txBody>
                    <a:bodyPr/>
                    <a:lstStyle/>
                    <a:p>
                      <a:r>
                        <a:rPr lang="da-DK" sz="2500"/>
                        <a:t>5.klasse</a:t>
                      </a:r>
                    </a:p>
                  </a:txBody>
                  <a:tcPr marL="62865" marR="62865" marT="31433" marB="31433"/>
                </a:tc>
                <a:tc>
                  <a:txBody>
                    <a:bodyPr/>
                    <a:lstStyle/>
                    <a:p>
                      <a:pPr algn="ctr"/>
                      <a:r>
                        <a:rPr lang="da-DK" sz="2500"/>
                        <a:t>67</a:t>
                      </a:r>
                    </a:p>
                  </a:txBody>
                  <a:tcPr marL="62865" marR="62865" marT="31433" marB="31433"/>
                </a:tc>
                <a:tc>
                  <a:txBody>
                    <a:bodyPr/>
                    <a:lstStyle/>
                    <a:p>
                      <a:pPr algn="ctr"/>
                      <a:r>
                        <a:rPr lang="da-DK" sz="2500"/>
                        <a:t>33</a:t>
                      </a:r>
                    </a:p>
                  </a:txBody>
                  <a:tcPr marL="62865" marR="62865" marT="31433" marB="31433"/>
                </a:tc>
                <a:extLst>
                  <a:ext uri="{0D108BD9-81ED-4DB2-BD59-A6C34878D82A}">
                    <a16:rowId xmlns:a16="http://schemas.microsoft.com/office/drawing/2014/main" val="2577470247"/>
                  </a:ext>
                </a:extLst>
              </a:tr>
              <a:tr h="465201">
                <a:tc>
                  <a:txBody>
                    <a:bodyPr/>
                    <a:lstStyle/>
                    <a:p>
                      <a:r>
                        <a:rPr lang="da-DK" sz="2500"/>
                        <a:t>7.klasse</a:t>
                      </a:r>
                    </a:p>
                  </a:txBody>
                  <a:tcPr marL="62865" marR="62865" marT="31433" marB="31433"/>
                </a:tc>
                <a:tc>
                  <a:txBody>
                    <a:bodyPr/>
                    <a:lstStyle/>
                    <a:p>
                      <a:pPr algn="ctr"/>
                      <a:r>
                        <a:rPr lang="da-DK" sz="2500"/>
                        <a:t>65</a:t>
                      </a:r>
                    </a:p>
                  </a:txBody>
                  <a:tcPr marL="62865" marR="62865" marT="31433" marB="31433"/>
                </a:tc>
                <a:tc>
                  <a:txBody>
                    <a:bodyPr/>
                    <a:lstStyle/>
                    <a:p>
                      <a:pPr algn="ctr"/>
                      <a:r>
                        <a:rPr lang="da-DK" sz="2500"/>
                        <a:t>35</a:t>
                      </a:r>
                    </a:p>
                  </a:txBody>
                  <a:tcPr marL="62865" marR="62865" marT="31433" marB="31433"/>
                </a:tc>
                <a:extLst>
                  <a:ext uri="{0D108BD9-81ED-4DB2-BD59-A6C34878D82A}">
                    <a16:rowId xmlns:a16="http://schemas.microsoft.com/office/drawing/2014/main" val="2975803301"/>
                  </a:ext>
                </a:extLst>
              </a:tr>
              <a:tr h="465201">
                <a:tc>
                  <a:txBody>
                    <a:bodyPr/>
                    <a:lstStyle/>
                    <a:p>
                      <a:r>
                        <a:rPr lang="da-DK" sz="2500"/>
                        <a:t>9.klasse</a:t>
                      </a:r>
                    </a:p>
                  </a:txBody>
                  <a:tcPr marL="62865" marR="62865" marT="31433" marB="31433"/>
                </a:tc>
                <a:tc>
                  <a:txBody>
                    <a:bodyPr/>
                    <a:lstStyle/>
                    <a:p>
                      <a:pPr algn="ctr"/>
                      <a:r>
                        <a:rPr lang="da-DK" sz="2500"/>
                        <a:t>46</a:t>
                      </a:r>
                    </a:p>
                  </a:txBody>
                  <a:tcPr marL="62865" marR="62865" marT="31433" marB="31433"/>
                </a:tc>
                <a:tc>
                  <a:txBody>
                    <a:bodyPr/>
                    <a:lstStyle/>
                    <a:p>
                      <a:pPr algn="ctr"/>
                      <a:r>
                        <a:rPr lang="da-DK" sz="2500"/>
                        <a:t>54</a:t>
                      </a:r>
                    </a:p>
                  </a:txBody>
                  <a:tcPr marL="62865" marR="62865" marT="31433" marB="31433"/>
                </a:tc>
                <a:extLst>
                  <a:ext uri="{0D108BD9-81ED-4DB2-BD59-A6C34878D82A}">
                    <a16:rowId xmlns:a16="http://schemas.microsoft.com/office/drawing/2014/main" val="2857887208"/>
                  </a:ext>
                </a:extLst>
              </a:tr>
            </a:tbl>
          </a:graphicData>
        </a:graphic>
      </p:graphicFrame>
    </p:spTree>
    <p:extLst>
      <p:ext uri="{BB962C8B-B14F-4D97-AF65-F5344CB8AC3E}">
        <p14:creationId xmlns:p14="http://schemas.microsoft.com/office/powerpoint/2010/main" val="3358108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69278" y="387626"/>
            <a:ext cx="2313633" cy="4329630"/>
          </a:xfrm>
        </p:spPr>
        <p:txBody>
          <a:bodyPr anchor="ctr">
            <a:normAutofit/>
          </a:bodyPr>
          <a:lstStyle/>
          <a:p>
            <a:r>
              <a:rPr lang="da-DK" sz="2700" dirty="0">
                <a:solidFill>
                  <a:srgbClr val="FF0000"/>
                </a:solidFill>
              </a:rPr>
              <a:t>Det er forløb der ”virker”….</a:t>
            </a:r>
          </a:p>
        </p:txBody>
      </p:sp>
      <p:graphicFrame>
        <p:nvGraphicFramePr>
          <p:cNvPr id="5" name="Pladsholder til indhold 2">
            <a:extLst>
              <a:ext uri="{FF2B5EF4-FFF2-40B4-BE49-F238E27FC236}">
                <a16:creationId xmlns:a16="http://schemas.microsoft.com/office/drawing/2014/main" id="{7E7AFDD1-3E7D-47BD-AB85-C11BFF06EC45}"/>
              </a:ext>
            </a:extLst>
          </p:cNvPr>
          <p:cNvGraphicFramePr>
            <a:graphicFrameLocks noGrp="1"/>
          </p:cNvGraphicFramePr>
          <p:nvPr>
            <p:ph idx="1"/>
          </p:nvPr>
        </p:nvGraphicFramePr>
        <p:xfrm>
          <a:off x="3556398" y="479822"/>
          <a:ext cx="5098256" cy="4237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6991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A2D2864-B928-41CB-A38B-7BC3A83CE136}"/>
              </a:ext>
            </a:extLst>
          </p:cNvPr>
          <p:cNvSpPr>
            <a:spLocks noGrp="1" noChangeArrowheads="1"/>
          </p:cNvSpPr>
          <p:nvPr>
            <p:ph type="title"/>
          </p:nvPr>
        </p:nvSpPr>
        <p:spPr>
          <a:xfrm>
            <a:off x="1602581" y="171450"/>
            <a:ext cx="6115050" cy="742950"/>
          </a:xfrm>
          <a:noFill/>
        </p:spPr>
        <p:txBody>
          <a:bodyPr/>
          <a:lstStyle/>
          <a:p>
            <a:pPr algn="ctr"/>
            <a:r>
              <a:rPr lang="da-DK" altLang="da-DK" sz="2100" dirty="0"/>
              <a:t>Og hvad er så vigtig forud for at man går i gang med at dyrke fritidsaktivitet når man er 13 år gammel?</a:t>
            </a:r>
          </a:p>
        </p:txBody>
      </p:sp>
      <p:sp>
        <p:nvSpPr>
          <p:cNvPr id="52227" name="Rectangle 3">
            <a:extLst>
              <a:ext uri="{FF2B5EF4-FFF2-40B4-BE49-F238E27FC236}">
                <a16:creationId xmlns:a16="http://schemas.microsoft.com/office/drawing/2014/main" id="{B7D9AD23-A2DF-441D-B9EC-7777BC107505}"/>
              </a:ext>
            </a:extLst>
          </p:cNvPr>
          <p:cNvSpPr>
            <a:spLocks noGrp="1" noChangeArrowheads="1"/>
          </p:cNvSpPr>
          <p:nvPr>
            <p:ph type="body" idx="1"/>
          </p:nvPr>
        </p:nvSpPr>
        <p:spPr>
          <a:xfrm>
            <a:off x="1602581" y="1200150"/>
            <a:ext cx="6115050" cy="3371850"/>
          </a:xfrm>
        </p:spPr>
        <p:txBody>
          <a:bodyPr/>
          <a:lstStyle/>
          <a:p>
            <a:pPr lvl="4"/>
            <a:endParaRPr lang="da-DK" altLang="da-DK" sz="1200" dirty="0"/>
          </a:p>
          <a:p>
            <a:pPr lvl="4"/>
            <a:r>
              <a:rPr lang="da-DK" altLang="da-DK" sz="1200" dirty="0"/>
              <a:t>                                                                                  		    											Pct.</a:t>
            </a:r>
          </a:p>
          <a:p>
            <a:r>
              <a:rPr lang="da-DK" altLang="da-DK" sz="1875" dirty="0"/>
              <a:t>At der er nogen på mit niveau			58,9</a:t>
            </a:r>
          </a:p>
          <a:p>
            <a:r>
              <a:rPr lang="da-DK" altLang="da-DK" sz="1875" dirty="0"/>
              <a:t>At det er sammen med nogen, jeg kender      	37,4</a:t>
            </a:r>
          </a:p>
          <a:p>
            <a:pPr>
              <a:buFont typeface="StarSymbol" charset="0"/>
              <a:buNone/>
            </a:pPr>
            <a:r>
              <a:rPr lang="da-DK" altLang="da-DK" sz="1875" dirty="0"/>
              <a:t>	</a:t>
            </a:r>
          </a:p>
          <a:p>
            <a:pPr>
              <a:buFont typeface="StarSymbol" charset="0"/>
              <a:buNone/>
            </a:pPr>
            <a:r>
              <a:rPr lang="da-DK" altLang="da-DK" sz="1875" dirty="0"/>
              <a:t>	Og denne gruppe af ”sene startere” vil gerne spille synkron-bowling, </a:t>
            </a:r>
            <a:r>
              <a:rPr lang="da-DK" altLang="da-DK" sz="1875" dirty="0" err="1"/>
              <a:t>pælesidning</a:t>
            </a:r>
            <a:r>
              <a:rPr lang="da-DK" altLang="da-DK" sz="1875" dirty="0"/>
              <a:t>, skiudspring eller deltage i intense ”</a:t>
            </a:r>
            <a:r>
              <a:rPr lang="da-DK" altLang="da-DK" sz="1875" dirty="0" err="1"/>
              <a:t>BootCamps</a:t>
            </a:r>
            <a:r>
              <a:rPr lang="da-DK" altLang="da-DK" sz="1875" dirty="0"/>
              <a:t>”, hvor mange kan lære at spille fodbold….</a:t>
            </a:r>
          </a:p>
        </p:txBody>
      </p:sp>
    </p:spTree>
    <p:extLst>
      <p:ext uri="{BB962C8B-B14F-4D97-AF65-F5344CB8AC3E}">
        <p14:creationId xmlns:p14="http://schemas.microsoft.com/office/powerpoint/2010/main" val="1716257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026E81-F849-444D-A0BA-76745A925C0B}"/>
              </a:ext>
            </a:extLst>
          </p:cNvPr>
          <p:cNvSpPr>
            <a:spLocks noGrp="1"/>
          </p:cNvSpPr>
          <p:nvPr>
            <p:ph type="title"/>
          </p:nvPr>
        </p:nvSpPr>
        <p:spPr>
          <a:xfrm>
            <a:off x="505677" y="685801"/>
            <a:ext cx="2743200" cy="2165684"/>
          </a:xfrm>
        </p:spPr>
        <p:txBody>
          <a:bodyPr vert="horz" lIns="91440" tIns="45720" rIns="91440" bIns="45720" rtlCol="0" anchor="b">
            <a:normAutofit/>
          </a:bodyPr>
          <a:lstStyle/>
          <a:p>
            <a:pPr algn="ctr" defTabSz="914378"/>
            <a:r>
              <a:rPr lang="en-US" sz="3100" dirty="0">
                <a:solidFill>
                  <a:srgbClr val="FFFFFF"/>
                </a:solidFill>
              </a:rPr>
              <a:t>Tennis med sort </a:t>
            </a:r>
            <a:r>
              <a:rPr lang="en-US" sz="3100" dirty="0" err="1">
                <a:solidFill>
                  <a:srgbClr val="FFFFFF"/>
                </a:solidFill>
              </a:rPr>
              <a:t>bælte</a:t>
            </a:r>
            <a:r>
              <a:rPr lang="en-US" sz="3100" dirty="0">
                <a:solidFill>
                  <a:srgbClr val="FFFFFF"/>
                </a:solidFill>
              </a:rPr>
              <a:t>…..</a:t>
            </a:r>
          </a:p>
        </p:txBody>
      </p:sp>
      <p:pic>
        <p:nvPicPr>
          <p:cNvPr id="5" name="Pladsholder til indhold 4">
            <a:extLst>
              <a:ext uri="{FF2B5EF4-FFF2-40B4-BE49-F238E27FC236}">
                <a16:creationId xmlns:a16="http://schemas.microsoft.com/office/drawing/2014/main" id="{B932CD67-0355-47A8-A100-FE64B7C7B76B}"/>
              </a:ext>
            </a:extLst>
          </p:cNvPr>
          <p:cNvPicPr>
            <a:picLocks noGrp="1" noChangeAspect="1"/>
          </p:cNvPicPr>
          <p:nvPr>
            <p:ph idx="1"/>
          </p:nvPr>
        </p:nvPicPr>
        <p:blipFill>
          <a:blip r:embed="rId2"/>
          <a:stretch>
            <a:fillRect/>
          </a:stretch>
        </p:blipFill>
        <p:spPr>
          <a:xfrm>
            <a:off x="3865367" y="733915"/>
            <a:ext cx="4915159" cy="3681624"/>
          </a:xfrm>
          <a:prstGeom prst="rect">
            <a:avLst/>
          </a:prstGeom>
        </p:spPr>
      </p:pic>
    </p:spTree>
    <p:extLst>
      <p:ext uri="{BB962C8B-B14F-4D97-AF65-F5344CB8AC3E}">
        <p14:creationId xmlns:p14="http://schemas.microsoft.com/office/powerpoint/2010/main" val="18383349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Freeform: Shape 136">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072" y="353193"/>
            <a:ext cx="3285756" cy="4419078"/>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626" name="Rectangle 2"/>
          <p:cNvSpPr>
            <a:spLocks noGrp="1" noChangeArrowheads="1"/>
          </p:cNvSpPr>
          <p:nvPr>
            <p:ph type="title" idx="4294967295"/>
          </p:nvPr>
        </p:nvSpPr>
        <p:spPr>
          <a:xfrm>
            <a:off x="647271" y="759003"/>
            <a:ext cx="2562119" cy="3596556"/>
          </a:xfrm>
        </p:spPr>
        <p:txBody>
          <a:bodyPr vert="horz" lIns="91440" tIns="45720" rIns="91440" bIns="45720" rtlCol="0" anchor="ctr">
            <a:normAutofit/>
          </a:bodyPr>
          <a:lstStyle/>
          <a:p>
            <a:pPr defTabSz="914400">
              <a:defRPr/>
            </a:pPr>
            <a:r>
              <a:rPr lang="en-US" sz="4100" kern="1200" dirty="0" err="1">
                <a:solidFill>
                  <a:srgbClr val="FFFFFF"/>
                </a:solidFill>
                <a:effectLst>
                  <a:outerShdw blurRad="38100" dist="38100" dir="2700000" algn="tl">
                    <a:srgbClr val="FFFFFF"/>
                  </a:outerShdw>
                </a:effectLst>
                <a:latin typeface="+mj-lt"/>
                <a:ea typeface="+mj-ea"/>
                <a:cs typeface="+mj-cs"/>
              </a:rPr>
              <a:t>Når</a:t>
            </a:r>
            <a:r>
              <a:rPr lang="en-US" sz="4100" kern="1200" dirty="0">
                <a:solidFill>
                  <a:srgbClr val="FFFFFF"/>
                </a:solidFill>
                <a:effectLst>
                  <a:outerShdw blurRad="38100" dist="38100" dir="2700000" algn="tl">
                    <a:srgbClr val="FFFFFF"/>
                  </a:outerShdw>
                </a:effectLst>
                <a:latin typeface="+mj-lt"/>
                <a:ea typeface="+mj-ea"/>
                <a:cs typeface="+mj-cs"/>
              </a:rPr>
              <a:t> man dropper </a:t>
            </a:r>
            <a:r>
              <a:rPr lang="en-US" sz="4100" kern="1200" dirty="0" err="1">
                <a:solidFill>
                  <a:srgbClr val="FFFFFF"/>
                </a:solidFill>
                <a:effectLst>
                  <a:outerShdw blurRad="38100" dist="38100" dir="2700000" algn="tl">
                    <a:srgbClr val="FFFFFF"/>
                  </a:outerShdw>
                </a:effectLst>
                <a:latin typeface="+mj-lt"/>
                <a:ea typeface="+mj-ea"/>
                <a:cs typeface="+mj-cs"/>
              </a:rPr>
              <a:t>ud</a:t>
            </a:r>
            <a:r>
              <a:rPr lang="en-US" sz="4100" kern="1200" dirty="0">
                <a:solidFill>
                  <a:srgbClr val="FFFFFF"/>
                </a:solidFill>
                <a:effectLst>
                  <a:outerShdw blurRad="38100" dist="38100" dir="2700000" algn="tl">
                    <a:srgbClr val="FFFFFF"/>
                  </a:outerShdw>
                </a:effectLst>
                <a:latin typeface="+mj-lt"/>
                <a:ea typeface="+mj-ea"/>
                <a:cs typeface="+mj-cs"/>
              </a:rPr>
              <a:t> </a:t>
            </a:r>
            <a:r>
              <a:rPr lang="en-US" sz="4100" kern="1200" dirty="0" err="1">
                <a:solidFill>
                  <a:srgbClr val="FFFFFF"/>
                </a:solidFill>
                <a:effectLst>
                  <a:outerShdw blurRad="38100" dist="38100" dir="2700000" algn="tl">
                    <a:srgbClr val="FFFFFF"/>
                  </a:outerShdw>
                </a:effectLst>
                <a:latin typeface="+mj-lt"/>
                <a:ea typeface="+mj-ea"/>
                <a:cs typeface="+mj-cs"/>
              </a:rPr>
              <a:t>i</a:t>
            </a:r>
            <a:r>
              <a:rPr lang="en-US" sz="4100" kern="1200" dirty="0">
                <a:solidFill>
                  <a:srgbClr val="FFFFFF"/>
                </a:solidFill>
                <a:effectLst>
                  <a:outerShdw blurRad="38100" dist="38100" dir="2700000" algn="tl">
                    <a:srgbClr val="FFFFFF"/>
                  </a:outerShdw>
                </a:effectLst>
                <a:latin typeface="+mj-lt"/>
                <a:ea typeface="+mj-ea"/>
                <a:cs typeface="+mj-cs"/>
              </a:rPr>
              <a:t> 3-5.kl handler det </a:t>
            </a:r>
            <a:r>
              <a:rPr lang="en-US" sz="4100" kern="1200" dirty="0" err="1">
                <a:solidFill>
                  <a:srgbClr val="FFFFFF"/>
                </a:solidFill>
                <a:effectLst>
                  <a:outerShdw blurRad="38100" dist="38100" dir="2700000" algn="tl">
                    <a:srgbClr val="FFFFFF"/>
                  </a:outerShdw>
                </a:effectLst>
                <a:latin typeface="+mj-lt"/>
                <a:ea typeface="+mj-ea"/>
                <a:cs typeface="+mj-cs"/>
              </a:rPr>
              <a:t>ofte</a:t>
            </a:r>
            <a:r>
              <a:rPr lang="en-US" sz="4100" kern="1200" dirty="0">
                <a:solidFill>
                  <a:srgbClr val="FFFFFF"/>
                </a:solidFill>
                <a:effectLst>
                  <a:outerShdw blurRad="38100" dist="38100" dir="2700000" algn="tl">
                    <a:srgbClr val="FFFFFF"/>
                  </a:outerShdw>
                </a:effectLst>
                <a:latin typeface="+mj-lt"/>
                <a:ea typeface="+mj-ea"/>
                <a:cs typeface="+mj-cs"/>
              </a:rPr>
              <a:t> om at…….</a:t>
            </a:r>
          </a:p>
        </p:txBody>
      </p:sp>
      <p:graphicFrame>
        <p:nvGraphicFramePr>
          <p:cNvPr id="410628" name="Rectangle 3">
            <a:extLst>
              <a:ext uri="{FF2B5EF4-FFF2-40B4-BE49-F238E27FC236}">
                <a16:creationId xmlns:a16="http://schemas.microsoft.com/office/drawing/2014/main" id="{07EBE0C1-AD42-4D2D-89E5-FFEE523704D9}"/>
              </a:ext>
            </a:extLst>
          </p:cNvPr>
          <p:cNvGraphicFramePr/>
          <p:nvPr>
            <p:extLst>
              <p:ext uri="{D42A27DB-BD31-4B8C-83A1-F6EECF244321}">
                <p14:modId xmlns:p14="http://schemas.microsoft.com/office/powerpoint/2010/main" val="1944758700"/>
              </p:ext>
            </p:extLst>
          </p:nvPr>
        </p:nvGraphicFramePr>
        <p:xfrm>
          <a:off x="3895725" y="353193"/>
          <a:ext cx="4885203" cy="44140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6B8676CE-B0D9-4483-93FB-4831A63E29D6}"/>
              </a:ext>
            </a:extLst>
          </p:cNvPr>
          <p:cNvSpPr>
            <a:spLocks noGrp="1" noChangeArrowheads="1"/>
          </p:cNvSpPr>
          <p:nvPr>
            <p:ph type="title"/>
          </p:nvPr>
        </p:nvSpPr>
        <p:spPr>
          <a:xfrm>
            <a:off x="489562" y="480060"/>
            <a:ext cx="3604638" cy="3092454"/>
          </a:xfrm>
          <a:noFill/>
        </p:spPr>
        <p:txBody>
          <a:bodyPr vert="horz" lIns="91440" tIns="45720" rIns="91440" bIns="45720" rtlCol="0" anchor="b">
            <a:normAutofit/>
          </a:bodyPr>
          <a:lstStyle/>
          <a:p>
            <a:pPr algn="r" defTabSz="914400"/>
            <a:r>
              <a:rPr lang="en-US" altLang="da-DK" sz="5000"/>
              <a:t>Hvad er vigtigt i 7-9.kl?????</a:t>
            </a:r>
          </a:p>
        </p:txBody>
      </p:sp>
      <p:sp>
        <p:nvSpPr>
          <p:cNvPr id="4" name="Pladsholder til sidefod 3">
            <a:extLst>
              <a:ext uri="{FF2B5EF4-FFF2-40B4-BE49-F238E27FC236}">
                <a16:creationId xmlns:a16="http://schemas.microsoft.com/office/drawing/2014/main" id="{4EEAB4B8-9D50-4EC3-B2B0-29E1AE753A58}"/>
              </a:ext>
            </a:extLst>
          </p:cNvPr>
          <p:cNvSpPr>
            <a:spLocks noGrp="1"/>
          </p:cNvSpPr>
          <p:nvPr>
            <p:ph type="ftr" sz="quarter" idx="11"/>
          </p:nvPr>
        </p:nvSpPr>
        <p:spPr>
          <a:xfrm>
            <a:off x="374133" y="4767262"/>
            <a:ext cx="3710565" cy="273844"/>
          </a:xfrm>
          <a:noFill/>
        </p:spPr>
        <p:txBody>
          <a:bodyPr vert="horz" lIns="91440" tIns="45720" rIns="91440" bIns="45720" rtlCol="0" anchor="ctr">
            <a:normAutofit/>
          </a:bodyPr>
          <a:lstStyle/>
          <a:p>
            <a:pPr algn="l" defTabSz="914400">
              <a:lnSpc>
                <a:spcPct val="90000"/>
              </a:lnSpc>
              <a:spcAft>
                <a:spcPts val="600"/>
              </a:spcAft>
              <a:defRPr/>
            </a:pPr>
            <a:r>
              <a:rPr lang="en-US" sz="1200" kern="1200">
                <a:solidFill>
                  <a:prstClr val="black">
                    <a:tint val="75000"/>
                  </a:prstClr>
                </a:solidFill>
                <a:latin typeface="Calibri" panose="020F0502020204030204"/>
                <a:ea typeface="+mn-ea"/>
                <a:cs typeface="+mn-cs"/>
              </a:rPr>
              <a:t>Center for Ungdomstudier (CUR)</a:t>
            </a:r>
          </a:p>
        </p:txBody>
      </p:sp>
      <p:pic>
        <p:nvPicPr>
          <p:cNvPr id="51203" name="Pladsholder til indhold 5">
            <a:extLst>
              <a:ext uri="{FF2B5EF4-FFF2-40B4-BE49-F238E27FC236}">
                <a16:creationId xmlns:a16="http://schemas.microsoft.com/office/drawing/2014/main" id="{E77726DD-BA7A-4509-8A37-A33B72491D5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682" r="-1" b="2487"/>
          <a:stretch/>
        </p:blipFill>
        <p:spPr>
          <a:xfrm>
            <a:off x="4571999" y="10"/>
            <a:ext cx="4579241" cy="5143490"/>
          </a:xfrm>
          <a:prstGeom prst="rect">
            <a:avLst/>
          </a:prstGeom>
        </p:spPr>
      </p:pic>
    </p:spTree>
    <p:extLst>
      <p:ext uri="{BB962C8B-B14F-4D97-AF65-F5344CB8AC3E}">
        <p14:creationId xmlns:p14="http://schemas.microsoft.com/office/powerpoint/2010/main" val="36642666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C96DED-6B46-43FB-BFA3-11114F10F34A}"/>
              </a:ext>
            </a:extLst>
          </p:cNvPr>
          <p:cNvSpPr>
            <a:spLocks noGrp="1"/>
          </p:cNvSpPr>
          <p:nvPr>
            <p:ph type="title"/>
          </p:nvPr>
        </p:nvSpPr>
        <p:spPr>
          <a:xfrm>
            <a:off x="466221" y="480060"/>
            <a:ext cx="3168968" cy="4184112"/>
          </a:xfrm>
        </p:spPr>
        <p:txBody>
          <a:bodyPr vert="horz" lIns="91440" tIns="45720" rIns="91440" bIns="45720" rtlCol="0" anchor="ctr">
            <a:normAutofit/>
          </a:bodyPr>
          <a:lstStyle/>
          <a:p>
            <a:pPr algn="ctr" defTabSz="914400"/>
            <a:r>
              <a:rPr lang="en-US" sz="4400">
                <a:solidFill>
                  <a:srgbClr val="FFFFFF"/>
                </a:solidFill>
              </a:rPr>
              <a:t>9.Kl 1995</a:t>
            </a:r>
          </a:p>
        </p:txBody>
      </p:sp>
      <p:pic>
        <p:nvPicPr>
          <p:cNvPr id="6" name="Pladsholder til indhold 5" descr="Et billede, der indeholder person, poserer, foto, gruppe&#10;&#10;Automatisk genereret beskrivelse">
            <a:extLst>
              <a:ext uri="{FF2B5EF4-FFF2-40B4-BE49-F238E27FC236}">
                <a16:creationId xmlns:a16="http://schemas.microsoft.com/office/drawing/2014/main" id="{7F241B01-0E5B-419B-B026-424F532F0678}"/>
              </a:ext>
            </a:extLst>
          </p:cNvPr>
          <p:cNvPicPr>
            <a:picLocks noGrp="1" noChangeAspect="1"/>
          </p:cNvPicPr>
          <p:nvPr>
            <p:ph idx="1"/>
          </p:nvPr>
        </p:nvPicPr>
        <p:blipFill rotWithShape="1">
          <a:blip r:embed="rId2"/>
          <a:srcRect l="25396" r="12707"/>
          <a:stretch/>
        </p:blipFill>
        <p:spPr>
          <a:xfrm>
            <a:off x="4572000" y="480060"/>
            <a:ext cx="4094602" cy="4184112"/>
          </a:xfrm>
          <a:prstGeom prst="rect">
            <a:avLst/>
          </a:prstGeom>
        </p:spPr>
      </p:pic>
    </p:spTree>
    <p:extLst>
      <p:ext uri="{BB962C8B-B14F-4D97-AF65-F5344CB8AC3E}">
        <p14:creationId xmlns:p14="http://schemas.microsoft.com/office/powerpoint/2010/main" val="1815950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B22DEC81-5753-4762-B3E2-5B4E8EEDA908}"/>
              </a:ext>
            </a:extLst>
          </p:cNvPr>
          <p:cNvSpPr>
            <a:spLocks noGrp="1" noChangeArrowheads="1"/>
          </p:cNvSpPr>
          <p:nvPr>
            <p:ph type="title"/>
          </p:nvPr>
        </p:nvSpPr>
        <p:spPr>
          <a:xfrm>
            <a:off x="5059971" y="1337969"/>
            <a:ext cx="3483938" cy="2166836"/>
          </a:xfrm>
        </p:spPr>
        <p:txBody>
          <a:bodyPr vert="horz" lIns="68580" tIns="34290" rIns="68580" bIns="34290" rtlCol="0" anchor="b">
            <a:normAutofit/>
          </a:bodyPr>
          <a:lstStyle/>
          <a:p>
            <a:pPr>
              <a:defRPr/>
            </a:pPr>
            <a:r>
              <a:rPr lang="en-US" altLang="da-DK" sz="3150"/>
              <a:t>Dette er Carolines bedste veninde!</a:t>
            </a:r>
            <a:br>
              <a:rPr lang="en-US" altLang="da-DK" sz="3150"/>
            </a:br>
            <a:r>
              <a:rPr lang="en-US" altLang="da-DK" sz="3150"/>
              <a:t>- fra tilstedeværelse til tiltideværelse!</a:t>
            </a:r>
          </a:p>
        </p:txBody>
      </p:sp>
      <p:pic>
        <p:nvPicPr>
          <p:cNvPr id="5123" name="Pladsholder til indhold 5">
            <a:extLst>
              <a:ext uri="{FF2B5EF4-FFF2-40B4-BE49-F238E27FC236}">
                <a16:creationId xmlns:a16="http://schemas.microsoft.com/office/drawing/2014/main" id="{EF38B020-928A-4BC3-A83E-9A369EB1C3C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683" r="33682" b="-1"/>
          <a:stretch/>
        </p:blipFill>
        <p:spPr>
          <a:xfrm>
            <a:off x="15" y="7"/>
            <a:ext cx="4518101" cy="5143493"/>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5124" name="Pladsholder til sidefod 3">
            <a:extLst>
              <a:ext uri="{FF2B5EF4-FFF2-40B4-BE49-F238E27FC236}">
                <a16:creationId xmlns:a16="http://schemas.microsoft.com/office/drawing/2014/main" id="{CB5FD81A-0C56-4519-9E88-AE4213E4F70D}"/>
              </a:ext>
            </a:extLst>
          </p:cNvPr>
          <p:cNvSpPr>
            <a:spLocks noGrp="1"/>
          </p:cNvSpPr>
          <p:nvPr>
            <p:ph type="ftr" sz="quarter" idx="11"/>
          </p:nvPr>
        </p:nvSpPr>
        <p:spPr bwMode="auto">
          <a:xfrm>
            <a:off x="5059970" y="4649723"/>
            <a:ext cx="3192490" cy="27432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numCol="1" rtlCol="0" anchor="ctr" anchorCtr="0" compatLnSpc="1">
            <a:prstTxWarp prst="textNoShape">
              <a:avLst/>
            </a:prstTxWarp>
            <a:normAutofit/>
          </a:bodyPr>
          <a:lstStyle/>
          <a:p>
            <a:pPr algn="l">
              <a:spcAft>
                <a:spcPts val="450"/>
              </a:spcAft>
              <a:defRPr/>
            </a:pPr>
            <a:r>
              <a:rPr lang="en-US" altLang="da-DK" sz="825">
                <a:solidFill>
                  <a:schemeClr val="tx1">
                    <a:alpha val="80000"/>
                  </a:schemeClr>
                </a:solidFill>
                <a:latin typeface="Calibri" panose="020F0502020204030204"/>
              </a:rPr>
              <a:t>Center for Ungdomstudier (CUR)</a:t>
            </a:r>
          </a:p>
        </p:txBody>
      </p:sp>
    </p:spTree>
    <p:extLst>
      <p:ext uri="{BB962C8B-B14F-4D97-AF65-F5344CB8AC3E}">
        <p14:creationId xmlns:p14="http://schemas.microsoft.com/office/powerpoint/2010/main" val="947292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7C8570F-1F75-4988-9B03-5C8C0F2FED06}"/>
              </a:ext>
            </a:extLst>
          </p:cNvPr>
          <p:cNvSpPr>
            <a:spLocks noGrp="1"/>
          </p:cNvSpPr>
          <p:nvPr>
            <p:ph type="title"/>
          </p:nvPr>
        </p:nvSpPr>
        <p:spPr>
          <a:xfrm>
            <a:off x="466221" y="480060"/>
            <a:ext cx="3168968" cy="4184112"/>
          </a:xfrm>
        </p:spPr>
        <p:txBody>
          <a:bodyPr vert="horz" lIns="91440" tIns="45720" rIns="91440" bIns="45720" rtlCol="0" anchor="ctr">
            <a:normAutofit/>
          </a:bodyPr>
          <a:lstStyle/>
          <a:p>
            <a:pPr algn="ctr" defTabSz="914400"/>
            <a:r>
              <a:rPr lang="en-US" sz="4400">
                <a:solidFill>
                  <a:srgbClr val="FFFFFF"/>
                </a:solidFill>
              </a:rPr>
              <a:t>9.kl 2020</a:t>
            </a:r>
          </a:p>
        </p:txBody>
      </p:sp>
      <p:pic>
        <p:nvPicPr>
          <p:cNvPr id="6" name="Pladsholder til indhold 5" descr="Et billede, der indeholder person, gruppe, poserer, indendørs&#10;&#10;Automatisk genereret beskrivelse">
            <a:extLst>
              <a:ext uri="{FF2B5EF4-FFF2-40B4-BE49-F238E27FC236}">
                <a16:creationId xmlns:a16="http://schemas.microsoft.com/office/drawing/2014/main" id="{6FFB3529-BF41-4C0E-97D0-771227547FAD}"/>
              </a:ext>
            </a:extLst>
          </p:cNvPr>
          <p:cNvPicPr>
            <a:picLocks noGrp="1" noChangeAspect="1"/>
          </p:cNvPicPr>
          <p:nvPr>
            <p:ph idx="1"/>
          </p:nvPr>
        </p:nvPicPr>
        <p:blipFill rotWithShape="1">
          <a:blip r:embed="rId2"/>
          <a:srcRect l="13643" r="12961"/>
          <a:stretch/>
        </p:blipFill>
        <p:spPr>
          <a:xfrm>
            <a:off x="4572000" y="480060"/>
            <a:ext cx="4094602" cy="4184112"/>
          </a:xfrm>
          <a:prstGeom prst="rect">
            <a:avLst/>
          </a:prstGeom>
        </p:spPr>
      </p:pic>
    </p:spTree>
    <p:extLst>
      <p:ext uri="{BB962C8B-B14F-4D97-AF65-F5344CB8AC3E}">
        <p14:creationId xmlns:p14="http://schemas.microsoft.com/office/powerpoint/2010/main" val="1098365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2EC45C-71BA-4E06-AD96-C565D7CC8E0E}"/>
              </a:ext>
            </a:extLst>
          </p:cNvPr>
          <p:cNvSpPr>
            <a:spLocks noGrp="1"/>
          </p:cNvSpPr>
          <p:nvPr>
            <p:ph type="title"/>
          </p:nvPr>
        </p:nvSpPr>
        <p:spPr/>
        <p:txBody>
          <a:bodyPr/>
          <a:lstStyle/>
          <a:p>
            <a:r>
              <a:rPr lang="da-DK" dirty="0"/>
              <a:t>Hvad er vigtigt når man går til noget? – top 6</a:t>
            </a:r>
          </a:p>
        </p:txBody>
      </p:sp>
      <p:graphicFrame>
        <p:nvGraphicFramePr>
          <p:cNvPr id="4" name="Pladsholder til indhold 3">
            <a:extLst>
              <a:ext uri="{FF2B5EF4-FFF2-40B4-BE49-F238E27FC236}">
                <a16:creationId xmlns:a16="http://schemas.microsoft.com/office/drawing/2014/main" id="{93DE52AA-1D11-4E81-A3BC-C8FD67CC0A11}"/>
              </a:ext>
            </a:extLst>
          </p:cNvPr>
          <p:cNvGraphicFramePr>
            <a:graphicFrameLocks noGrp="1"/>
          </p:cNvGraphicFramePr>
          <p:nvPr>
            <p:ph idx="1"/>
          </p:nvPr>
        </p:nvGraphicFramePr>
        <p:xfrm>
          <a:off x="450057" y="1766475"/>
          <a:ext cx="7986712" cy="2348170"/>
        </p:xfrm>
        <a:graphic>
          <a:graphicData uri="http://schemas.openxmlformats.org/drawingml/2006/table">
            <a:tbl>
              <a:tblPr firstRow="1" firstCol="1" bandRow="1">
                <a:tableStyleId>{5C22544A-7EE6-4342-B048-85BDC9FD1C3A}</a:tableStyleId>
              </a:tblPr>
              <a:tblGrid>
                <a:gridCol w="7296476">
                  <a:extLst>
                    <a:ext uri="{9D8B030D-6E8A-4147-A177-3AD203B41FA5}">
                      <a16:colId xmlns:a16="http://schemas.microsoft.com/office/drawing/2014/main" val="620482982"/>
                    </a:ext>
                  </a:extLst>
                </a:gridCol>
                <a:gridCol w="690236">
                  <a:extLst>
                    <a:ext uri="{9D8B030D-6E8A-4147-A177-3AD203B41FA5}">
                      <a16:colId xmlns:a16="http://schemas.microsoft.com/office/drawing/2014/main" val="2628031713"/>
                    </a:ext>
                  </a:extLst>
                </a:gridCol>
              </a:tblGrid>
              <a:tr h="0">
                <a:tc>
                  <a:txBody>
                    <a:bodyPr/>
                    <a:lstStyle/>
                    <a:p>
                      <a:pPr>
                        <a:lnSpc>
                          <a:spcPct val="107000"/>
                        </a:lnSpc>
                        <a:spcAft>
                          <a:spcPts val="0"/>
                        </a:spcAft>
                      </a:pPr>
                      <a:r>
                        <a:rPr lang="da-DK" sz="1800">
                          <a:effectLst/>
                        </a:rPr>
                        <a:t>Hvad er vigtigt når man ”går” til noget?</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a-DK" sz="1800">
                          <a:effectLst/>
                        </a:rPr>
                        <a:t>Pct.</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92703627"/>
                  </a:ext>
                </a:extLst>
              </a:tr>
              <a:tr h="0">
                <a:tc>
                  <a:txBody>
                    <a:bodyPr/>
                    <a:lstStyle/>
                    <a:p>
                      <a:pPr>
                        <a:lnSpc>
                          <a:spcPct val="107000"/>
                        </a:lnSpc>
                        <a:spcAft>
                          <a:spcPts val="0"/>
                        </a:spcAft>
                      </a:pPr>
                      <a:r>
                        <a:rPr lang="da-DK" sz="1800">
                          <a:solidFill>
                            <a:schemeClr val="bg1"/>
                          </a:solidFill>
                          <a:effectLst/>
                        </a:rPr>
                        <a:t>At det er sjovt</a:t>
                      </a:r>
                      <a:endParaRPr lang="da-DK" sz="180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da-DK" sz="1800">
                          <a:effectLst/>
                        </a:rPr>
                        <a:t>93,4</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18222094"/>
                  </a:ext>
                </a:extLst>
              </a:tr>
              <a:tr h="0">
                <a:tc>
                  <a:txBody>
                    <a:bodyPr/>
                    <a:lstStyle/>
                    <a:p>
                      <a:pPr>
                        <a:lnSpc>
                          <a:spcPct val="107000"/>
                        </a:lnSpc>
                        <a:spcAft>
                          <a:spcPts val="0"/>
                        </a:spcAft>
                      </a:pPr>
                      <a:r>
                        <a:rPr lang="da-DK" sz="1800" dirty="0">
                          <a:solidFill>
                            <a:schemeClr val="bg1"/>
                          </a:solidFill>
                          <a:effectLst/>
                        </a:rPr>
                        <a:t>At jeg kan udvikle mig og blive bedre</a:t>
                      </a:r>
                      <a:endParaRPr lang="da-DK" sz="18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a-DK" sz="1800">
                          <a:effectLst/>
                        </a:rPr>
                        <a:t>92,3</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07334143"/>
                  </a:ext>
                </a:extLst>
              </a:tr>
              <a:tr h="0">
                <a:tc>
                  <a:txBody>
                    <a:bodyPr/>
                    <a:lstStyle/>
                    <a:p>
                      <a:endParaRPr lang="da-DK" sz="1800" dirty="0"/>
                    </a:p>
                  </a:txBody>
                  <a:tcPr marL="68580" marR="68580" marT="0" marB="0"/>
                </a:tc>
                <a:tc>
                  <a:txBody>
                    <a:bodyPr/>
                    <a:lstStyle/>
                    <a:p>
                      <a:endParaRPr lang="da-DK" sz="1800"/>
                    </a:p>
                  </a:txBody>
                  <a:tcPr/>
                </a:tc>
                <a:extLst>
                  <a:ext uri="{0D108BD9-81ED-4DB2-BD59-A6C34878D82A}">
                    <a16:rowId xmlns:a16="http://schemas.microsoft.com/office/drawing/2014/main" val="2569076591"/>
                  </a:ext>
                </a:extLst>
              </a:tr>
              <a:tr h="200025">
                <a:tc>
                  <a:txBody>
                    <a:bodyPr/>
                    <a:lstStyle/>
                    <a:p>
                      <a:pPr>
                        <a:lnSpc>
                          <a:spcPct val="107000"/>
                        </a:lnSpc>
                        <a:spcAft>
                          <a:spcPts val="0"/>
                        </a:spcAft>
                      </a:pPr>
                      <a:r>
                        <a:rPr lang="da-DK" sz="1800">
                          <a:effectLst/>
                        </a:rPr>
                        <a:t>At jeg oplever min fritidsaktivitet som et frirum</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44450" marR="44450" marT="9525" marB="9525" anchor="b"/>
                </a:tc>
                <a:tc>
                  <a:txBody>
                    <a:bodyPr/>
                    <a:lstStyle/>
                    <a:p>
                      <a:pPr>
                        <a:lnSpc>
                          <a:spcPct val="107000"/>
                        </a:lnSpc>
                        <a:spcAft>
                          <a:spcPts val="0"/>
                        </a:spcAft>
                      </a:pPr>
                      <a:r>
                        <a:rPr lang="da-DK" sz="1800" dirty="0">
                          <a:effectLst/>
                        </a:rPr>
                        <a:t>82,7</a:t>
                      </a:r>
                      <a:endParaRPr lang="da-DK"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329125340"/>
                  </a:ext>
                </a:extLst>
              </a:tr>
              <a:tr h="0">
                <a:tc>
                  <a:txBody>
                    <a:bodyPr/>
                    <a:lstStyle/>
                    <a:p>
                      <a:pPr>
                        <a:lnSpc>
                          <a:spcPct val="107000"/>
                        </a:lnSpc>
                        <a:spcAft>
                          <a:spcPts val="0"/>
                        </a:spcAft>
                      </a:pPr>
                      <a:r>
                        <a:rPr lang="da-DK" sz="1800">
                          <a:effectLst/>
                        </a:rPr>
                        <a:t>At trænerne/lederne/underviserne er dygtige</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da-DK" sz="1800">
                          <a:effectLst/>
                        </a:rPr>
                        <a:t>82,5</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87883951"/>
                  </a:ext>
                </a:extLst>
              </a:tr>
              <a:tr h="0">
                <a:tc>
                  <a:txBody>
                    <a:bodyPr/>
                    <a:lstStyle/>
                    <a:p>
                      <a:pPr>
                        <a:lnSpc>
                          <a:spcPct val="107000"/>
                        </a:lnSpc>
                        <a:spcAft>
                          <a:spcPts val="0"/>
                        </a:spcAft>
                      </a:pPr>
                      <a:r>
                        <a:rPr lang="da-DK" sz="1800">
                          <a:effectLst/>
                        </a:rPr>
                        <a:t>At der er et godt sammenhold og fællesskab</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b"/>
                </a:tc>
                <a:tc>
                  <a:txBody>
                    <a:bodyPr/>
                    <a:lstStyle/>
                    <a:p>
                      <a:pPr>
                        <a:lnSpc>
                          <a:spcPct val="107000"/>
                        </a:lnSpc>
                        <a:spcAft>
                          <a:spcPts val="0"/>
                        </a:spcAft>
                      </a:pPr>
                      <a:r>
                        <a:rPr lang="da-DK" sz="1800">
                          <a:effectLst/>
                        </a:rPr>
                        <a:t>82,4</a:t>
                      </a:r>
                      <a:endParaRPr lang="da-DK"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960872160"/>
                  </a:ext>
                </a:extLst>
              </a:tr>
              <a:tr h="0">
                <a:tc>
                  <a:txBody>
                    <a:bodyPr/>
                    <a:lstStyle/>
                    <a:p>
                      <a:pPr>
                        <a:lnSpc>
                          <a:spcPct val="107000"/>
                        </a:lnSpc>
                        <a:spcAft>
                          <a:spcPts val="0"/>
                        </a:spcAft>
                      </a:pPr>
                      <a:r>
                        <a:rPr lang="da-DK" sz="1800" dirty="0">
                          <a:solidFill>
                            <a:srgbClr val="FFFF00"/>
                          </a:solidFill>
                          <a:effectLst/>
                        </a:rPr>
                        <a:t>At det er sammen med mine venner</a:t>
                      </a:r>
                      <a:endParaRPr lang="da-DK" sz="1800" dirty="0">
                        <a:solidFill>
                          <a:srgbClr val="FFFF00"/>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da-DK" sz="1800" dirty="0">
                          <a:effectLst/>
                        </a:rPr>
                        <a:t>65,3 </a:t>
                      </a:r>
                      <a:endParaRPr lang="da-DK"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2789091"/>
                  </a:ext>
                </a:extLst>
              </a:tr>
            </a:tbl>
          </a:graphicData>
        </a:graphic>
      </p:graphicFrame>
    </p:spTree>
    <p:extLst>
      <p:ext uri="{BB962C8B-B14F-4D97-AF65-F5344CB8AC3E}">
        <p14:creationId xmlns:p14="http://schemas.microsoft.com/office/powerpoint/2010/main" val="9104299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F7703E-3791-4959-9C3F-58F7A369C67A}"/>
              </a:ext>
            </a:extLst>
          </p:cNvPr>
          <p:cNvSpPr>
            <a:spLocks noGrp="1"/>
          </p:cNvSpPr>
          <p:nvPr>
            <p:ph type="title"/>
          </p:nvPr>
        </p:nvSpPr>
        <p:spPr>
          <a:xfrm>
            <a:off x="1577342" y="232758"/>
            <a:ext cx="5989319" cy="1266206"/>
          </a:xfrm>
        </p:spPr>
        <p:txBody>
          <a:bodyPr vert="horz" lIns="68580" tIns="34290" rIns="68580" bIns="34290" rtlCol="0" anchor="ctr">
            <a:normAutofit/>
          </a:bodyPr>
          <a:lstStyle/>
          <a:p>
            <a:pPr algn="ctr"/>
            <a:r>
              <a:rPr lang="en-US" sz="2700" b="1" dirty="0" err="1"/>
              <a:t>Hvad</a:t>
            </a:r>
            <a:r>
              <a:rPr lang="en-US" sz="2700" b="1" dirty="0"/>
              <a:t> </a:t>
            </a:r>
            <a:r>
              <a:rPr lang="en-US" sz="2700" b="1" dirty="0" err="1"/>
              <a:t>er</a:t>
            </a:r>
            <a:r>
              <a:rPr lang="en-US" sz="2700" b="1" dirty="0"/>
              <a:t> </a:t>
            </a:r>
            <a:r>
              <a:rPr lang="en-US" sz="2700" b="1" dirty="0" err="1"/>
              <a:t>vigtigt</a:t>
            </a:r>
            <a:r>
              <a:rPr lang="en-US" sz="2700" b="1" dirty="0"/>
              <a:t> </a:t>
            </a:r>
            <a:r>
              <a:rPr lang="en-US" sz="2700" b="1" dirty="0" err="1"/>
              <a:t>når</a:t>
            </a:r>
            <a:r>
              <a:rPr lang="en-US" sz="2700" b="1" dirty="0"/>
              <a:t> man ”</a:t>
            </a:r>
            <a:r>
              <a:rPr lang="en-US" sz="2700" b="1" dirty="0" err="1"/>
              <a:t>går</a:t>
            </a:r>
            <a:r>
              <a:rPr lang="en-US" sz="2700" b="1" dirty="0"/>
              <a:t> </a:t>
            </a:r>
            <a:r>
              <a:rPr lang="en-US" sz="2700" b="1" dirty="0" err="1"/>
              <a:t>til</a:t>
            </a:r>
            <a:r>
              <a:rPr lang="en-US" sz="2700" b="1" dirty="0"/>
              <a:t> </a:t>
            </a:r>
            <a:r>
              <a:rPr lang="en-US" sz="2700" b="1" dirty="0" err="1"/>
              <a:t>noget</a:t>
            </a:r>
            <a:r>
              <a:rPr lang="en-US" sz="2700" b="1" dirty="0"/>
              <a:t>”? </a:t>
            </a:r>
            <a:br>
              <a:rPr lang="en-US" sz="2700" b="1" dirty="0"/>
            </a:br>
            <a:r>
              <a:rPr lang="en-US" sz="2700" b="1" dirty="0"/>
              <a:t>Top 6</a:t>
            </a:r>
          </a:p>
        </p:txBody>
      </p:sp>
      <p:graphicFrame>
        <p:nvGraphicFramePr>
          <p:cNvPr id="4" name="Pladsholder til indhold 3">
            <a:extLst>
              <a:ext uri="{FF2B5EF4-FFF2-40B4-BE49-F238E27FC236}">
                <a16:creationId xmlns:a16="http://schemas.microsoft.com/office/drawing/2014/main" id="{6236EEC8-3A94-4EC0-A22C-52247ABBC171}"/>
              </a:ext>
            </a:extLst>
          </p:cNvPr>
          <p:cNvGraphicFramePr>
            <a:graphicFrameLocks noGrp="1"/>
          </p:cNvGraphicFramePr>
          <p:nvPr>
            <p:ph idx="1"/>
          </p:nvPr>
        </p:nvGraphicFramePr>
        <p:xfrm>
          <a:off x="289180" y="1795130"/>
          <a:ext cx="8565644" cy="2691355"/>
        </p:xfrm>
        <a:graphic>
          <a:graphicData uri="http://schemas.openxmlformats.org/drawingml/2006/table">
            <a:tbl>
              <a:tblPr firstRow="1" bandRow="1">
                <a:tableStyleId>{69012ECD-51FC-41F1-AA8D-1B2483CD663E}</a:tableStyleId>
              </a:tblPr>
              <a:tblGrid>
                <a:gridCol w="6114195">
                  <a:extLst>
                    <a:ext uri="{9D8B030D-6E8A-4147-A177-3AD203B41FA5}">
                      <a16:colId xmlns:a16="http://schemas.microsoft.com/office/drawing/2014/main" val="2281474239"/>
                    </a:ext>
                  </a:extLst>
                </a:gridCol>
                <a:gridCol w="772799">
                  <a:extLst>
                    <a:ext uri="{9D8B030D-6E8A-4147-A177-3AD203B41FA5}">
                      <a16:colId xmlns:a16="http://schemas.microsoft.com/office/drawing/2014/main" val="768270284"/>
                    </a:ext>
                  </a:extLst>
                </a:gridCol>
                <a:gridCol w="1002866">
                  <a:extLst>
                    <a:ext uri="{9D8B030D-6E8A-4147-A177-3AD203B41FA5}">
                      <a16:colId xmlns:a16="http://schemas.microsoft.com/office/drawing/2014/main" val="2917595683"/>
                    </a:ext>
                  </a:extLst>
                </a:gridCol>
                <a:gridCol w="675784">
                  <a:extLst>
                    <a:ext uri="{9D8B030D-6E8A-4147-A177-3AD203B41FA5}">
                      <a16:colId xmlns:a16="http://schemas.microsoft.com/office/drawing/2014/main" val="2929222654"/>
                    </a:ext>
                  </a:extLst>
                </a:gridCol>
              </a:tblGrid>
              <a:tr h="678703">
                <a:tc>
                  <a:txBody>
                    <a:bodyPr/>
                    <a:lstStyle/>
                    <a:p>
                      <a:pPr algn="l" fontAlgn="b"/>
                      <a:r>
                        <a:rPr lang="da-DK" sz="2100" u="none" strike="noStrike">
                          <a:effectLst/>
                        </a:rPr>
                        <a:t>Hvor vigtigt er det, at (meget vigtigt og vigtigt slået sammen)..</a:t>
                      </a:r>
                      <a:endParaRPr lang="da-DK" sz="2100" b="1" i="0" u="none" strike="noStrike">
                        <a:solidFill>
                          <a:srgbClr val="000000"/>
                        </a:solidFill>
                        <a:effectLst/>
                        <a:latin typeface="Calibri" panose="020F0502020204030204" pitchFamily="34" charset="0"/>
                      </a:endParaRPr>
                    </a:p>
                  </a:txBody>
                  <a:tcPr marL="13304" marR="13304" marT="13304" marB="0" anchor="b"/>
                </a:tc>
                <a:tc>
                  <a:txBody>
                    <a:bodyPr/>
                    <a:lstStyle/>
                    <a:p>
                      <a:pPr algn="ctr" fontAlgn="ctr"/>
                      <a:r>
                        <a:rPr lang="da-DK" sz="1900" u="none" strike="noStrike">
                          <a:effectLst/>
                        </a:rPr>
                        <a:t>Piger</a:t>
                      </a:r>
                      <a:endParaRPr lang="da-DK" sz="1900" b="1"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Drenge</a:t>
                      </a:r>
                      <a:endParaRPr lang="da-DK" sz="1900" b="1"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I alt</a:t>
                      </a:r>
                      <a:endParaRPr lang="da-DK" sz="1900" b="1" i="0" u="none" strike="noStrike">
                        <a:solidFill>
                          <a:srgbClr val="000000"/>
                        </a:solidFill>
                        <a:effectLst/>
                        <a:latin typeface="Calibri" panose="020F0502020204030204" pitchFamily="34" charset="0"/>
                      </a:endParaRPr>
                    </a:p>
                  </a:txBody>
                  <a:tcPr marL="13304" marR="13304" marT="13304" marB="0" anchor="ctr"/>
                </a:tc>
                <a:extLst>
                  <a:ext uri="{0D108BD9-81ED-4DB2-BD59-A6C34878D82A}">
                    <a16:rowId xmlns:a16="http://schemas.microsoft.com/office/drawing/2014/main" val="3344081152"/>
                  </a:ext>
                </a:extLst>
              </a:tr>
              <a:tr h="335442">
                <a:tc>
                  <a:txBody>
                    <a:bodyPr/>
                    <a:lstStyle/>
                    <a:p>
                      <a:pPr algn="l" fontAlgn="b"/>
                      <a:r>
                        <a:rPr lang="da-DK" sz="1900" u="none" strike="noStrike">
                          <a:effectLst/>
                        </a:rPr>
                        <a:t>At det er sjovt</a:t>
                      </a:r>
                      <a:endParaRPr lang="da-DK" sz="1900" b="0" i="0" u="none" strike="noStrike">
                        <a:solidFill>
                          <a:srgbClr val="000000"/>
                        </a:solidFill>
                        <a:effectLst/>
                        <a:latin typeface="Calibri" panose="020F0502020204030204" pitchFamily="34" charset="0"/>
                      </a:endParaRPr>
                    </a:p>
                  </a:txBody>
                  <a:tcPr marL="13304" marR="13304" marT="13304" marB="0" anchor="b"/>
                </a:tc>
                <a:tc>
                  <a:txBody>
                    <a:bodyPr/>
                    <a:lstStyle/>
                    <a:p>
                      <a:pPr algn="ctr" fontAlgn="ctr"/>
                      <a:r>
                        <a:rPr lang="da-DK" sz="1900" u="none" strike="noStrike">
                          <a:effectLst/>
                        </a:rPr>
                        <a:t>94,9</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93</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94</a:t>
                      </a:r>
                      <a:endParaRPr lang="da-DK" sz="1900" b="0" i="0" u="none" strike="noStrike">
                        <a:solidFill>
                          <a:srgbClr val="000000"/>
                        </a:solidFill>
                        <a:effectLst/>
                        <a:latin typeface="Calibri" panose="020F0502020204030204" pitchFamily="34" charset="0"/>
                      </a:endParaRPr>
                    </a:p>
                  </a:txBody>
                  <a:tcPr marL="13304" marR="13304" marT="13304" marB="0" anchor="ctr"/>
                </a:tc>
                <a:extLst>
                  <a:ext uri="{0D108BD9-81ED-4DB2-BD59-A6C34878D82A}">
                    <a16:rowId xmlns:a16="http://schemas.microsoft.com/office/drawing/2014/main" val="988660650"/>
                  </a:ext>
                </a:extLst>
              </a:tr>
              <a:tr h="335442">
                <a:tc>
                  <a:txBody>
                    <a:bodyPr/>
                    <a:lstStyle/>
                    <a:p>
                      <a:pPr algn="l" fontAlgn="b"/>
                      <a:r>
                        <a:rPr lang="da-DK" sz="1900" u="none" strike="noStrike">
                          <a:effectLst/>
                        </a:rPr>
                        <a:t>At jeg kan udvikle mig og blive bedre*</a:t>
                      </a:r>
                      <a:endParaRPr lang="da-DK" sz="1900" b="0" i="0" u="none" strike="noStrike">
                        <a:solidFill>
                          <a:srgbClr val="000000"/>
                        </a:solidFill>
                        <a:effectLst/>
                        <a:latin typeface="Calibri" panose="020F0502020204030204" pitchFamily="34" charset="0"/>
                      </a:endParaRPr>
                    </a:p>
                  </a:txBody>
                  <a:tcPr marL="13304" marR="13304" marT="13304" marB="0" anchor="b"/>
                </a:tc>
                <a:tc>
                  <a:txBody>
                    <a:bodyPr/>
                    <a:lstStyle/>
                    <a:p>
                      <a:pPr algn="ctr" fontAlgn="ctr"/>
                      <a:r>
                        <a:rPr lang="da-DK" sz="1900" u="none" strike="noStrike" dirty="0">
                          <a:solidFill>
                            <a:srgbClr val="FFFF00"/>
                          </a:solidFill>
                          <a:effectLst/>
                        </a:rPr>
                        <a:t>94,1</a:t>
                      </a:r>
                      <a:endParaRPr lang="da-DK" sz="1900" b="0" i="0" u="none" strike="noStrike" dirty="0">
                        <a:solidFill>
                          <a:srgbClr val="FFFF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90,7</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92,5</a:t>
                      </a:r>
                      <a:endParaRPr lang="da-DK" sz="1900" b="0" i="0" u="none" strike="noStrike">
                        <a:solidFill>
                          <a:srgbClr val="000000"/>
                        </a:solidFill>
                        <a:effectLst/>
                        <a:latin typeface="Calibri" panose="020F0502020204030204" pitchFamily="34" charset="0"/>
                      </a:endParaRPr>
                    </a:p>
                  </a:txBody>
                  <a:tcPr marL="13304" marR="13304" marT="13304" marB="0" anchor="ctr"/>
                </a:tc>
                <a:extLst>
                  <a:ext uri="{0D108BD9-81ED-4DB2-BD59-A6C34878D82A}">
                    <a16:rowId xmlns:a16="http://schemas.microsoft.com/office/drawing/2014/main" val="3615175079"/>
                  </a:ext>
                </a:extLst>
              </a:tr>
              <a:tr h="335442">
                <a:tc>
                  <a:txBody>
                    <a:bodyPr/>
                    <a:lstStyle/>
                    <a:p>
                      <a:pPr algn="l" fontAlgn="b"/>
                      <a:r>
                        <a:rPr lang="da-DK" sz="1900" u="none" strike="noStrike">
                          <a:effectLst/>
                        </a:rPr>
                        <a:t>At der er et godt sammenhold og fællesskab</a:t>
                      </a:r>
                      <a:endParaRPr lang="da-DK" sz="1900" b="0" i="0" u="none" strike="noStrike">
                        <a:solidFill>
                          <a:srgbClr val="000000"/>
                        </a:solidFill>
                        <a:effectLst/>
                        <a:latin typeface="Calibri" panose="020F0502020204030204" pitchFamily="34" charset="0"/>
                      </a:endParaRPr>
                    </a:p>
                  </a:txBody>
                  <a:tcPr marL="13304" marR="13304" marT="13304" marB="0" anchor="b"/>
                </a:tc>
                <a:tc>
                  <a:txBody>
                    <a:bodyPr/>
                    <a:lstStyle/>
                    <a:p>
                      <a:pPr algn="ctr" fontAlgn="ctr"/>
                      <a:r>
                        <a:rPr lang="da-DK" sz="1900" u="none" strike="noStrike">
                          <a:effectLst/>
                        </a:rPr>
                        <a:t>82,1</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84,8</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83,3</a:t>
                      </a:r>
                      <a:endParaRPr lang="da-DK" sz="1900" b="0" i="0" u="none" strike="noStrike">
                        <a:solidFill>
                          <a:srgbClr val="000000"/>
                        </a:solidFill>
                        <a:effectLst/>
                        <a:latin typeface="Calibri" panose="020F0502020204030204" pitchFamily="34" charset="0"/>
                      </a:endParaRPr>
                    </a:p>
                  </a:txBody>
                  <a:tcPr marL="13304" marR="13304" marT="13304" marB="0" anchor="ctr"/>
                </a:tc>
                <a:extLst>
                  <a:ext uri="{0D108BD9-81ED-4DB2-BD59-A6C34878D82A}">
                    <a16:rowId xmlns:a16="http://schemas.microsoft.com/office/drawing/2014/main" val="413895480"/>
                  </a:ext>
                </a:extLst>
              </a:tr>
              <a:tr h="335442">
                <a:tc>
                  <a:txBody>
                    <a:bodyPr/>
                    <a:lstStyle/>
                    <a:p>
                      <a:pPr algn="l" fontAlgn="b"/>
                      <a:r>
                        <a:rPr lang="da-DK" sz="1900" u="none" strike="noStrike">
                          <a:effectLst/>
                        </a:rPr>
                        <a:t>At jeg oplever min aktivitet som et frirum**</a:t>
                      </a:r>
                      <a:endParaRPr lang="da-DK" sz="1900" b="0" i="0" u="none" strike="noStrike">
                        <a:solidFill>
                          <a:srgbClr val="000000"/>
                        </a:solidFill>
                        <a:effectLst/>
                        <a:latin typeface="Calibri" panose="020F0502020204030204" pitchFamily="34" charset="0"/>
                      </a:endParaRPr>
                    </a:p>
                  </a:txBody>
                  <a:tcPr marL="13304" marR="13304" marT="13304" marB="0" anchor="b"/>
                </a:tc>
                <a:tc>
                  <a:txBody>
                    <a:bodyPr/>
                    <a:lstStyle/>
                    <a:p>
                      <a:pPr algn="ctr" fontAlgn="ctr"/>
                      <a:r>
                        <a:rPr lang="da-DK" sz="1900" u="none" strike="noStrike" dirty="0">
                          <a:solidFill>
                            <a:srgbClr val="FFFF00"/>
                          </a:solidFill>
                          <a:effectLst/>
                        </a:rPr>
                        <a:t>85,2</a:t>
                      </a:r>
                      <a:endParaRPr lang="da-DK" sz="1900" b="0" i="0" u="none" strike="noStrike" dirty="0">
                        <a:solidFill>
                          <a:srgbClr val="FFFF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81,2</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83,3</a:t>
                      </a:r>
                      <a:endParaRPr lang="da-DK" sz="1900" b="0" i="0" u="none" strike="noStrike">
                        <a:solidFill>
                          <a:srgbClr val="000000"/>
                        </a:solidFill>
                        <a:effectLst/>
                        <a:latin typeface="Calibri" panose="020F0502020204030204" pitchFamily="34" charset="0"/>
                      </a:endParaRPr>
                    </a:p>
                  </a:txBody>
                  <a:tcPr marL="13304" marR="13304" marT="13304" marB="0" anchor="ctr"/>
                </a:tc>
                <a:extLst>
                  <a:ext uri="{0D108BD9-81ED-4DB2-BD59-A6C34878D82A}">
                    <a16:rowId xmlns:a16="http://schemas.microsoft.com/office/drawing/2014/main" val="2838012248"/>
                  </a:ext>
                </a:extLst>
              </a:tr>
              <a:tr h="335442">
                <a:tc>
                  <a:txBody>
                    <a:bodyPr/>
                    <a:lstStyle/>
                    <a:p>
                      <a:pPr algn="l" fontAlgn="b"/>
                      <a:r>
                        <a:rPr lang="da-DK" sz="1900" u="none" strike="noStrike">
                          <a:effectLst/>
                        </a:rPr>
                        <a:t>At trænerne/lederne/underviserne er dygtige</a:t>
                      </a:r>
                      <a:endParaRPr lang="da-DK" sz="1900" b="0" i="0" u="none" strike="noStrike">
                        <a:solidFill>
                          <a:srgbClr val="000000"/>
                        </a:solidFill>
                        <a:effectLst/>
                        <a:latin typeface="Calibri" panose="020F0502020204030204" pitchFamily="34" charset="0"/>
                      </a:endParaRPr>
                    </a:p>
                  </a:txBody>
                  <a:tcPr marL="13304" marR="13304" marT="13304" marB="0" anchor="b"/>
                </a:tc>
                <a:tc>
                  <a:txBody>
                    <a:bodyPr/>
                    <a:lstStyle/>
                    <a:p>
                      <a:pPr algn="ctr" fontAlgn="ctr"/>
                      <a:r>
                        <a:rPr lang="da-DK" sz="1900" u="none" strike="noStrike">
                          <a:effectLst/>
                        </a:rPr>
                        <a:t>85,3</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79,8</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a:effectLst/>
                        </a:rPr>
                        <a:t>82,7</a:t>
                      </a:r>
                      <a:endParaRPr lang="da-DK" sz="1900" b="0" i="0" u="none" strike="noStrike">
                        <a:solidFill>
                          <a:srgbClr val="000000"/>
                        </a:solidFill>
                        <a:effectLst/>
                        <a:latin typeface="Calibri" panose="020F0502020204030204" pitchFamily="34" charset="0"/>
                      </a:endParaRPr>
                    </a:p>
                  </a:txBody>
                  <a:tcPr marL="13304" marR="13304" marT="13304" marB="0" anchor="ctr"/>
                </a:tc>
                <a:extLst>
                  <a:ext uri="{0D108BD9-81ED-4DB2-BD59-A6C34878D82A}">
                    <a16:rowId xmlns:a16="http://schemas.microsoft.com/office/drawing/2014/main" val="1024800238"/>
                  </a:ext>
                </a:extLst>
              </a:tr>
              <a:tr h="335442">
                <a:tc>
                  <a:txBody>
                    <a:bodyPr/>
                    <a:lstStyle/>
                    <a:p>
                      <a:pPr algn="l" fontAlgn="b"/>
                      <a:r>
                        <a:rPr lang="da-DK" sz="1900" u="none" strike="noStrike">
                          <a:effectLst/>
                        </a:rPr>
                        <a:t>At det er sammen med mine venner*</a:t>
                      </a:r>
                      <a:endParaRPr lang="da-DK" sz="1900" b="0" i="0" u="none" strike="noStrike">
                        <a:solidFill>
                          <a:srgbClr val="000000"/>
                        </a:solidFill>
                        <a:effectLst/>
                        <a:latin typeface="Calibri" panose="020F0502020204030204" pitchFamily="34" charset="0"/>
                      </a:endParaRPr>
                    </a:p>
                  </a:txBody>
                  <a:tcPr marL="13304" marR="13304" marT="13304" marB="0" anchor="b"/>
                </a:tc>
                <a:tc>
                  <a:txBody>
                    <a:bodyPr/>
                    <a:lstStyle/>
                    <a:p>
                      <a:pPr algn="ctr" fontAlgn="ctr"/>
                      <a:r>
                        <a:rPr lang="da-DK" sz="1900" u="none" strike="noStrike">
                          <a:effectLst/>
                        </a:rPr>
                        <a:t>63,7</a:t>
                      </a:r>
                      <a:endParaRPr lang="da-DK" sz="1900" b="0" i="0" u="none" strike="noStrike">
                        <a:solidFill>
                          <a:srgbClr val="0000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dirty="0">
                          <a:solidFill>
                            <a:srgbClr val="FFFF00"/>
                          </a:solidFill>
                          <a:effectLst/>
                        </a:rPr>
                        <a:t>68,3</a:t>
                      </a:r>
                      <a:endParaRPr lang="da-DK" sz="1900" b="0" i="0" u="none" strike="noStrike" dirty="0">
                        <a:solidFill>
                          <a:srgbClr val="FFFF00"/>
                        </a:solidFill>
                        <a:effectLst/>
                        <a:latin typeface="Calibri" panose="020F0502020204030204" pitchFamily="34" charset="0"/>
                      </a:endParaRPr>
                    </a:p>
                  </a:txBody>
                  <a:tcPr marL="13304" marR="13304" marT="13304" marB="0" anchor="ctr"/>
                </a:tc>
                <a:tc>
                  <a:txBody>
                    <a:bodyPr/>
                    <a:lstStyle/>
                    <a:p>
                      <a:pPr algn="ctr" fontAlgn="ctr"/>
                      <a:r>
                        <a:rPr lang="da-DK" sz="1900" u="none" strike="noStrike" dirty="0">
                          <a:solidFill>
                            <a:srgbClr val="FFFF00"/>
                          </a:solidFill>
                          <a:effectLst/>
                        </a:rPr>
                        <a:t>65,8</a:t>
                      </a:r>
                      <a:endParaRPr lang="da-DK" sz="1900" b="0" i="0" u="none" strike="noStrike" dirty="0">
                        <a:solidFill>
                          <a:srgbClr val="FFFF00"/>
                        </a:solidFill>
                        <a:effectLst/>
                        <a:latin typeface="Calibri" panose="020F0502020204030204" pitchFamily="34" charset="0"/>
                      </a:endParaRPr>
                    </a:p>
                  </a:txBody>
                  <a:tcPr marL="13304" marR="13304" marT="13304" marB="0" anchor="ctr"/>
                </a:tc>
                <a:extLst>
                  <a:ext uri="{0D108BD9-81ED-4DB2-BD59-A6C34878D82A}">
                    <a16:rowId xmlns:a16="http://schemas.microsoft.com/office/drawing/2014/main" val="2493174343"/>
                  </a:ext>
                </a:extLst>
              </a:tr>
            </a:tbl>
          </a:graphicData>
        </a:graphic>
      </p:graphicFrame>
    </p:spTree>
    <p:extLst>
      <p:ext uri="{BB962C8B-B14F-4D97-AF65-F5344CB8AC3E}">
        <p14:creationId xmlns:p14="http://schemas.microsoft.com/office/powerpoint/2010/main" val="21782653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083387-49C3-4D8C-9AD5-0E2536EB93B6}"/>
              </a:ext>
            </a:extLst>
          </p:cNvPr>
          <p:cNvSpPr>
            <a:spLocks noGrp="1"/>
          </p:cNvSpPr>
          <p:nvPr>
            <p:ph type="title"/>
          </p:nvPr>
        </p:nvSpPr>
        <p:spPr>
          <a:xfrm>
            <a:off x="645393" y="3061114"/>
            <a:ext cx="7848550" cy="985619"/>
          </a:xfrm>
          <a:noFill/>
        </p:spPr>
        <p:txBody>
          <a:bodyPr vert="horz" lIns="91440" tIns="45720" rIns="91440" bIns="45720" rtlCol="0" anchor="b">
            <a:normAutofit fontScale="90000"/>
          </a:bodyPr>
          <a:lstStyle/>
          <a:p>
            <a:pPr algn="ctr" defTabSz="914400"/>
            <a:r>
              <a:rPr lang="en-US" sz="3900" dirty="0"/>
              <a:t>Det er </a:t>
            </a:r>
            <a:r>
              <a:rPr lang="en-US" sz="3900" dirty="0" err="1"/>
              <a:t>kvalitet</a:t>
            </a:r>
            <a:r>
              <a:rPr lang="en-US" sz="3900" dirty="0"/>
              <a:t> der </a:t>
            </a:r>
            <a:r>
              <a:rPr lang="en-US" sz="3900" dirty="0" err="1"/>
              <a:t>bygger</a:t>
            </a:r>
            <a:r>
              <a:rPr lang="en-US" sz="3900" dirty="0"/>
              <a:t> bro……- </a:t>
            </a:r>
            <a:r>
              <a:rPr lang="en-US" sz="3900" dirty="0" err="1"/>
              <a:t>og</a:t>
            </a:r>
            <a:r>
              <a:rPr lang="en-US" sz="3900" dirty="0"/>
              <a:t> </a:t>
            </a:r>
            <a:r>
              <a:rPr lang="en-US" sz="3900" dirty="0" err="1"/>
              <a:t>flytter</a:t>
            </a:r>
            <a:r>
              <a:rPr lang="en-US" sz="3900" dirty="0"/>
              <a:t> </a:t>
            </a:r>
            <a:r>
              <a:rPr lang="en-US" sz="3900" dirty="0" err="1"/>
              <a:t>unge</a:t>
            </a:r>
            <a:r>
              <a:rPr lang="en-US" sz="3900" dirty="0"/>
              <a:t> </a:t>
            </a:r>
            <a:r>
              <a:rPr lang="en-US" sz="3900" dirty="0" err="1"/>
              <a:t>geografisk</a:t>
            </a:r>
            <a:r>
              <a:rPr lang="en-US" sz="3900" dirty="0"/>
              <a:t>, </a:t>
            </a:r>
            <a:r>
              <a:rPr lang="en-US" sz="3900" dirty="0" err="1"/>
              <a:t>mentalt</a:t>
            </a:r>
            <a:r>
              <a:rPr lang="en-US" sz="3900" dirty="0"/>
              <a:t> </a:t>
            </a:r>
            <a:r>
              <a:rPr lang="en-US" sz="3900" dirty="0" err="1"/>
              <a:t>og</a:t>
            </a:r>
            <a:r>
              <a:rPr lang="en-US" sz="3900" dirty="0"/>
              <a:t> </a:t>
            </a:r>
            <a:r>
              <a:rPr lang="en-US" sz="3900" dirty="0" err="1"/>
              <a:t>socialt</a:t>
            </a:r>
            <a:r>
              <a:rPr lang="en-US" sz="3900" dirty="0"/>
              <a:t>!</a:t>
            </a:r>
          </a:p>
        </p:txBody>
      </p:sp>
      <p:pic>
        <p:nvPicPr>
          <p:cNvPr id="5" name="Pladsholder til indhold 4" descr="Et billede, der indeholder mad&#10;&#10;Automatisk genereret beskrivelse">
            <a:extLst>
              <a:ext uri="{FF2B5EF4-FFF2-40B4-BE49-F238E27FC236}">
                <a16:creationId xmlns:a16="http://schemas.microsoft.com/office/drawing/2014/main" id="{4BAF1118-4A62-4038-8040-265B599992BF}"/>
              </a:ext>
            </a:extLst>
          </p:cNvPr>
          <p:cNvPicPr>
            <a:picLocks noGrp="1" noChangeAspect="1"/>
          </p:cNvPicPr>
          <p:nvPr>
            <p:ph idx="1"/>
          </p:nvPr>
        </p:nvPicPr>
        <p:blipFill rotWithShape="1">
          <a:blip r:embed="rId2"/>
          <a:srcRect r="3028" b="2"/>
          <a:stretch/>
        </p:blipFill>
        <p:spPr>
          <a:xfrm>
            <a:off x="2050333" y="124988"/>
            <a:ext cx="5083299" cy="2800256"/>
          </a:xfrm>
          <a:prstGeom prst="rect">
            <a:avLst/>
          </a:prstGeom>
          <a:effectLst/>
        </p:spPr>
      </p:pic>
    </p:spTree>
    <p:extLst>
      <p:ext uri="{BB962C8B-B14F-4D97-AF65-F5344CB8AC3E}">
        <p14:creationId xmlns:p14="http://schemas.microsoft.com/office/powerpoint/2010/main" val="3162377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9CC3E6-D3E9-4ADE-9A3B-C4A2CF661307}"/>
              </a:ext>
            </a:extLst>
          </p:cNvPr>
          <p:cNvSpPr>
            <a:spLocks noGrp="1"/>
          </p:cNvSpPr>
          <p:nvPr>
            <p:ph type="title"/>
          </p:nvPr>
        </p:nvSpPr>
        <p:spPr/>
        <p:txBody>
          <a:bodyPr>
            <a:normAutofit/>
          </a:bodyPr>
          <a:lstStyle/>
          <a:p>
            <a:r>
              <a:rPr lang="da-DK" dirty="0"/>
              <a:t>Hvad har mindst betydning?</a:t>
            </a:r>
            <a:endParaRPr lang="da-DK"/>
          </a:p>
        </p:txBody>
      </p:sp>
      <p:graphicFrame>
        <p:nvGraphicFramePr>
          <p:cNvPr id="4" name="Pladsholder til indhold 3">
            <a:extLst>
              <a:ext uri="{FF2B5EF4-FFF2-40B4-BE49-F238E27FC236}">
                <a16:creationId xmlns:a16="http://schemas.microsoft.com/office/drawing/2014/main" id="{04DFA685-9004-4A78-9E5A-C5B2333472B5}"/>
              </a:ext>
            </a:extLst>
          </p:cNvPr>
          <p:cNvGraphicFramePr>
            <a:graphicFrameLocks noGrp="1"/>
          </p:cNvGraphicFramePr>
          <p:nvPr>
            <p:ph idx="1"/>
          </p:nvPr>
        </p:nvGraphicFramePr>
        <p:xfrm>
          <a:off x="924597" y="1878095"/>
          <a:ext cx="7287666" cy="1886184"/>
        </p:xfrm>
        <a:graphic>
          <a:graphicData uri="http://schemas.openxmlformats.org/drawingml/2006/table">
            <a:tbl>
              <a:tblPr firstRow="1" firstCol="1" bandRow="1">
                <a:tableStyleId>{5C22544A-7EE6-4342-B048-85BDC9FD1C3A}</a:tableStyleId>
              </a:tblPr>
              <a:tblGrid>
                <a:gridCol w="5255218">
                  <a:extLst>
                    <a:ext uri="{9D8B030D-6E8A-4147-A177-3AD203B41FA5}">
                      <a16:colId xmlns:a16="http://schemas.microsoft.com/office/drawing/2014/main" val="2468467838"/>
                    </a:ext>
                  </a:extLst>
                </a:gridCol>
                <a:gridCol w="2032448">
                  <a:extLst>
                    <a:ext uri="{9D8B030D-6E8A-4147-A177-3AD203B41FA5}">
                      <a16:colId xmlns:a16="http://schemas.microsoft.com/office/drawing/2014/main" val="4292882184"/>
                    </a:ext>
                  </a:extLst>
                </a:gridCol>
              </a:tblGrid>
              <a:tr h="232252">
                <a:tc>
                  <a:txBody>
                    <a:bodyPr/>
                    <a:lstStyle/>
                    <a:p>
                      <a:pPr>
                        <a:lnSpc>
                          <a:spcPct val="107000"/>
                        </a:lnSpc>
                        <a:spcAft>
                          <a:spcPts val="0"/>
                        </a:spcAft>
                      </a:pPr>
                      <a:r>
                        <a:rPr lang="da-DK" sz="1300">
                          <a:effectLst/>
                        </a:rPr>
                        <a:t> </a:t>
                      </a:r>
                      <a:endParaRPr lang="da-DK" sz="1400">
                        <a:effectLst/>
                        <a:latin typeface="Calibri" panose="020F0502020204030204" pitchFamily="34" charset="0"/>
                        <a:ea typeface="Calibri" panose="020F0502020204030204" pitchFamily="34" charset="0"/>
                        <a:cs typeface="Arial" panose="020B0604020202020204" pitchFamily="34" charset="0"/>
                      </a:endParaRPr>
                    </a:p>
                  </a:txBody>
                  <a:tcPr marL="83820" marR="83820" marT="0" marB="0"/>
                </a:tc>
                <a:tc>
                  <a:txBody>
                    <a:bodyPr/>
                    <a:lstStyle/>
                    <a:p>
                      <a:pPr algn="ctr">
                        <a:lnSpc>
                          <a:spcPct val="107000"/>
                        </a:lnSpc>
                        <a:spcAft>
                          <a:spcPts val="0"/>
                        </a:spcAft>
                      </a:pPr>
                      <a:r>
                        <a:rPr lang="da-DK" sz="1300">
                          <a:effectLst/>
                        </a:rPr>
                        <a:t>Pct.</a:t>
                      </a:r>
                      <a:endParaRPr lang="da-DK" sz="1400">
                        <a:effectLst/>
                        <a:latin typeface="Calibri" panose="020F0502020204030204" pitchFamily="34" charset="0"/>
                        <a:ea typeface="Calibri" panose="020F0502020204030204" pitchFamily="34" charset="0"/>
                        <a:cs typeface="Arial" panose="020B0604020202020204" pitchFamily="34" charset="0"/>
                      </a:endParaRPr>
                    </a:p>
                  </a:txBody>
                  <a:tcPr marL="83820" marR="83820" marT="0" marB="0"/>
                </a:tc>
                <a:extLst>
                  <a:ext uri="{0D108BD9-81ED-4DB2-BD59-A6C34878D82A}">
                    <a16:rowId xmlns:a16="http://schemas.microsoft.com/office/drawing/2014/main" val="3224793974"/>
                  </a:ext>
                </a:extLst>
              </a:tr>
              <a:tr h="416772">
                <a:tc>
                  <a:txBody>
                    <a:bodyPr/>
                    <a:lstStyle/>
                    <a:p>
                      <a:pPr>
                        <a:lnSpc>
                          <a:spcPct val="107000"/>
                        </a:lnSpc>
                        <a:spcAft>
                          <a:spcPts val="0"/>
                        </a:spcAft>
                      </a:pPr>
                      <a:r>
                        <a:rPr lang="da-DK" sz="2500">
                          <a:effectLst/>
                        </a:rPr>
                        <a:t>At trænerne/underviserne er unge</a:t>
                      </a:r>
                      <a:endParaRPr lang="da-DK" sz="2500">
                        <a:effectLst/>
                        <a:latin typeface="Calibri" panose="020F0502020204030204" pitchFamily="34" charset="0"/>
                        <a:ea typeface="Calibri" panose="020F0502020204030204" pitchFamily="34" charset="0"/>
                        <a:cs typeface="Arial" panose="020B0604020202020204" pitchFamily="34" charset="0"/>
                      </a:endParaRPr>
                    </a:p>
                  </a:txBody>
                  <a:tcPr marL="83820" marR="83820" marT="0" marB="0"/>
                </a:tc>
                <a:tc>
                  <a:txBody>
                    <a:bodyPr/>
                    <a:lstStyle/>
                    <a:p>
                      <a:pPr algn="ctr">
                        <a:lnSpc>
                          <a:spcPct val="107000"/>
                        </a:lnSpc>
                        <a:spcAft>
                          <a:spcPts val="0"/>
                        </a:spcAft>
                      </a:pPr>
                      <a:r>
                        <a:rPr lang="da-DK" sz="2500">
                          <a:effectLst/>
                        </a:rPr>
                        <a:t>9,1</a:t>
                      </a:r>
                      <a:endParaRPr lang="da-DK" sz="2500">
                        <a:effectLst/>
                        <a:latin typeface="Calibri" panose="020F0502020204030204" pitchFamily="34" charset="0"/>
                        <a:ea typeface="Calibri" panose="020F0502020204030204" pitchFamily="34" charset="0"/>
                        <a:cs typeface="Arial" panose="020B0604020202020204" pitchFamily="34" charset="0"/>
                      </a:endParaRPr>
                    </a:p>
                  </a:txBody>
                  <a:tcPr marL="83820" marR="83820" marT="0" marB="0"/>
                </a:tc>
                <a:extLst>
                  <a:ext uri="{0D108BD9-81ED-4DB2-BD59-A6C34878D82A}">
                    <a16:rowId xmlns:a16="http://schemas.microsoft.com/office/drawing/2014/main" val="2067757677"/>
                  </a:ext>
                </a:extLst>
              </a:tr>
              <a:tr h="416772">
                <a:tc>
                  <a:txBody>
                    <a:bodyPr/>
                    <a:lstStyle/>
                    <a:p>
                      <a:pPr>
                        <a:lnSpc>
                          <a:spcPct val="107000"/>
                        </a:lnSpc>
                        <a:spcAft>
                          <a:spcPts val="0"/>
                        </a:spcAft>
                      </a:pPr>
                      <a:r>
                        <a:rPr lang="da-DK" sz="2500">
                          <a:effectLst/>
                        </a:rPr>
                        <a:t>At det ikke er dyrt</a:t>
                      </a:r>
                      <a:endParaRPr lang="da-DK" sz="2500">
                        <a:effectLst/>
                        <a:latin typeface="Calibri" panose="020F0502020204030204" pitchFamily="34" charset="0"/>
                        <a:ea typeface="Calibri" panose="020F0502020204030204" pitchFamily="34" charset="0"/>
                        <a:cs typeface="Arial" panose="020B0604020202020204" pitchFamily="34" charset="0"/>
                      </a:endParaRPr>
                    </a:p>
                  </a:txBody>
                  <a:tcPr marL="83820" marR="83820" marT="0" marB="0"/>
                </a:tc>
                <a:tc>
                  <a:txBody>
                    <a:bodyPr/>
                    <a:lstStyle/>
                    <a:p>
                      <a:pPr algn="ctr">
                        <a:lnSpc>
                          <a:spcPct val="107000"/>
                        </a:lnSpc>
                        <a:spcAft>
                          <a:spcPts val="0"/>
                        </a:spcAft>
                      </a:pPr>
                      <a:r>
                        <a:rPr lang="da-DK" sz="2500">
                          <a:effectLst/>
                        </a:rPr>
                        <a:t>13,4</a:t>
                      </a:r>
                      <a:endParaRPr lang="da-DK" sz="2500">
                        <a:effectLst/>
                        <a:latin typeface="Calibri" panose="020F0502020204030204" pitchFamily="34" charset="0"/>
                        <a:ea typeface="Calibri" panose="020F0502020204030204" pitchFamily="34" charset="0"/>
                        <a:cs typeface="Arial" panose="020B0604020202020204" pitchFamily="34" charset="0"/>
                      </a:endParaRPr>
                    </a:p>
                  </a:txBody>
                  <a:tcPr marL="83820" marR="83820" marT="0" marB="0"/>
                </a:tc>
                <a:extLst>
                  <a:ext uri="{0D108BD9-81ED-4DB2-BD59-A6C34878D82A}">
                    <a16:rowId xmlns:a16="http://schemas.microsoft.com/office/drawing/2014/main" val="3551205889"/>
                  </a:ext>
                </a:extLst>
              </a:tr>
              <a:tr h="820388">
                <a:tc>
                  <a:txBody>
                    <a:bodyPr/>
                    <a:lstStyle/>
                    <a:p>
                      <a:pPr>
                        <a:lnSpc>
                          <a:spcPct val="107000"/>
                        </a:lnSpc>
                        <a:spcAft>
                          <a:spcPts val="0"/>
                        </a:spcAft>
                      </a:pPr>
                      <a:r>
                        <a:rPr lang="da-DK" sz="2500">
                          <a:effectLst/>
                        </a:rPr>
                        <a:t>At mødetidspunkterne ikke ligger på samme tidspunkt hver gang</a:t>
                      </a:r>
                      <a:endParaRPr lang="da-DK" sz="2500">
                        <a:effectLst/>
                        <a:latin typeface="Calibri" panose="020F0502020204030204" pitchFamily="34" charset="0"/>
                        <a:ea typeface="Calibri" panose="020F0502020204030204" pitchFamily="34" charset="0"/>
                        <a:cs typeface="Arial" panose="020B0604020202020204" pitchFamily="34" charset="0"/>
                      </a:endParaRPr>
                    </a:p>
                  </a:txBody>
                  <a:tcPr marL="83820" marR="83820" marT="0" marB="0"/>
                </a:tc>
                <a:tc>
                  <a:txBody>
                    <a:bodyPr/>
                    <a:lstStyle/>
                    <a:p>
                      <a:pPr algn="ctr">
                        <a:lnSpc>
                          <a:spcPct val="107000"/>
                        </a:lnSpc>
                        <a:spcAft>
                          <a:spcPts val="0"/>
                        </a:spcAft>
                      </a:pPr>
                      <a:r>
                        <a:rPr lang="da-DK" sz="2500">
                          <a:effectLst/>
                        </a:rPr>
                        <a:t>14,6</a:t>
                      </a:r>
                      <a:endParaRPr lang="da-DK" sz="2500">
                        <a:effectLst/>
                        <a:latin typeface="Calibri" panose="020F0502020204030204" pitchFamily="34" charset="0"/>
                        <a:ea typeface="Calibri" panose="020F0502020204030204" pitchFamily="34" charset="0"/>
                        <a:cs typeface="Arial" panose="020B0604020202020204" pitchFamily="34" charset="0"/>
                      </a:endParaRPr>
                    </a:p>
                  </a:txBody>
                  <a:tcPr marL="83820" marR="83820" marT="0" marB="0"/>
                </a:tc>
                <a:extLst>
                  <a:ext uri="{0D108BD9-81ED-4DB2-BD59-A6C34878D82A}">
                    <a16:rowId xmlns:a16="http://schemas.microsoft.com/office/drawing/2014/main" val="2356542241"/>
                  </a:ext>
                </a:extLst>
              </a:tr>
            </a:tbl>
          </a:graphicData>
        </a:graphic>
      </p:graphicFrame>
      <p:sp>
        <p:nvSpPr>
          <p:cNvPr id="5" name="Rectangle 1">
            <a:extLst>
              <a:ext uri="{FF2B5EF4-FFF2-40B4-BE49-F238E27FC236}">
                <a16:creationId xmlns:a16="http://schemas.microsoft.com/office/drawing/2014/main" id="{19A2C388-9E0F-4CB5-B120-4A4489818240}"/>
              </a:ext>
            </a:extLst>
          </p:cNvPr>
          <p:cNvSpPr>
            <a:spLocks noChangeArrowheads="1"/>
          </p:cNvSpPr>
          <p:nvPr/>
        </p:nvSpPr>
        <p:spPr bwMode="auto">
          <a:xfrm>
            <a:off x="1" y="439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Tree>
    <p:extLst>
      <p:ext uri="{BB962C8B-B14F-4D97-AF65-F5344CB8AC3E}">
        <p14:creationId xmlns:p14="http://schemas.microsoft.com/office/powerpoint/2010/main" val="11595504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FF6C6D-B64B-462B-A5AA-954ECE2EFC57}"/>
              </a:ext>
            </a:extLst>
          </p:cNvPr>
          <p:cNvSpPr>
            <a:spLocks noGrp="1"/>
          </p:cNvSpPr>
          <p:nvPr>
            <p:ph type="title"/>
          </p:nvPr>
        </p:nvSpPr>
        <p:spPr>
          <a:xfrm>
            <a:off x="676267" y="304181"/>
            <a:ext cx="8102986" cy="1028700"/>
          </a:xfrm>
        </p:spPr>
        <p:txBody>
          <a:bodyPr vert="horz" lIns="68580" tIns="34290" rIns="68580" bIns="34290" rtlCol="0" anchor="ctr">
            <a:normAutofit/>
          </a:bodyPr>
          <a:lstStyle/>
          <a:p>
            <a:r>
              <a:rPr lang="en-US" sz="3000" dirty="0" err="1"/>
              <a:t>Hvorfor</a:t>
            </a:r>
            <a:r>
              <a:rPr lang="en-US" sz="3000" dirty="0"/>
              <a:t> stopper de med at ”</a:t>
            </a:r>
            <a:r>
              <a:rPr lang="en-US" sz="3000" dirty="0" err="1"/>
              <a:t>gå</a:t>
            </a:r>
            <a:r>
              <a:rPr lang="en-US" sz="3000" dirty="0"/>
              <a:t>” </a:t>
            </a:r>
            <a:r>
              <a:rPr lang="en-US" sz="3000" dirty="0" err="1"/>
              <a:t>til</a:t>
            </a:r>
            <a:r>
              <a:rPr lang="en-US" sz="3000" dirty="0"/>
              <a:t> </a:t>
            </a:r>
            <a:r>
              <a:rPr lang="en-US" sz="3000" dirty="0" err="1"/>
              <a:t>noget</a:t>
            </a:r>
            <a:r>
              <a:rPr lang="en-US" sz="3000" dirty="0"/>
              <a:t>? – top 6</a:t>
            </a:r>
          </a:p>
        </p:txBody>
      </p:sp>
      <p:graphicFrame>
        <p:nvGraphicFramePr>
          <p:cNvPr id="4" name="Pladsholder til indhold 3">
            <a:extLst>
              <a:ext uri="{FF2B5EF4-FFF2-40B4-BE49-F238E27FC236}">
                <a16:creationId xmlns:a16="http://schemas.microsoft.com/office/drawing/2014/main" id="{E6590715-0996-4275-8B9D-9DF905C13889}"/>
              </a:ext>
            </a:extLst>
          </p:cNvPr>
          <p:cNvGraphicFramePr>
            <a:graphicFrameLocks noGrp="1"/>
          </p:cNvGraphicFramePr>
          <p:nvPr>
            <p:ph idx="1"/>
          </p:nvPr>
        </p:nvGraphicFramePr>
        <p:xfrm>
          <a:off x="411794" y="1578344"/>
          <a:ext cx="8323014" cy="3134641"/>
        </p:xfrm>
        <a:graphic>
          <a:graphicData uri="http://schemas.openxmlformats.org/drawingml/2006/table">
            <a:tbl>
              <a:tblPr firstRow="1" bandRow="1">
                <a:noFill/>
              </a:tblPr>
              <a:tblGrid>
                <a:gridCol w="5792740">
                  <a:extLst>
                    <a:ext uri="{9D8B030D-6E8A-4147-A177-3AD203B41FA5}">
                      <a16:colId xmlns:a16="http://schemas.microsoft.com/office/drawing/2014/main" val="1158421542"/>
                    </a:ext>
                  </a:extLst>
                </a:gridCol>
                <a:gridCol w="809455">
                  <a:extLst>
                    <a:ext uri="{9D8B030D-6E8A-4147-A177-3AD203B41FA5}">
                      <a16:colId xmlns:a16="http://schemas.microsoft.com/office/drawing/2014/main" val="1257232804"/>
                    </a:ext>
                  </a:extLst>
                </a:gridCol>
                <a:gridCol w="970370">
                  <a:extLst>
                    <a:ext uri="{9D8B030D-6E8A-4147-A177-3AD203B41FA5}">
                      <a16:colId xmlns:a16="http://schemas.microsoft.com/office/drawing/2014/main" val="2800542090"/>
                    </a:ext>
                  </a:extLst>
                </a:gridCol>
                <a:gridCol w="750449">
                  <a:extLst>
                    <a:ext uri="{9D8B030D-6E8A-4147-A177-3AD203B41FA5}">
                      <a16:colId xmlns:a16="http://schemas.microsoft.com/office/drawing/2014/main" val="1393713026"/>
                    </a:ext>
                  </a:extLst>
                </a:gridCol>
              </a:tblGrid>
              <a:tr h="700376">
                <a:tc>
                  <a:txBody>
                    <a:bodyPr/>
                    <a:lstStyle/>
                    <a:p>
                      <a:pPr algn="l" fontAlgn="b"/>
                      <a:r>
                        <a:rPr lang="da-DK" sz="1400" b="1" i="0" u="none" strike="noStrike">
                          <a:solidFill>
                            <a:srgbClr val="FFFFFF"/>
                          </a:solidFill>
                          <a:effectLst/>
                          <a:latin typeface="Calibri" panose="020F0502020204030204" pitchFamily="34" charset="0"/>
                        </a:rPr>
                        <a:t>Hvilke af nedenstående årsager ligger til grund for, at du inden for det seneste år har fravalgt en aktivitet?</a:t>
                      </a:r>
                    </a:p>
                  </a:txBody>
                  <a:tcPr marL="204050" marR="122429" marT="122429" marB="122429" anchor="b">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ctr"/>
                      <a:r>
                        <a:rPr lang="da-DK" sz="1400" b="1" i="0" u="none" strike="noStrike">
                          <a:solidFill>
                            <a:srgbClr val="FFFFFF"/>
                          </a:solidFill>
                          <a:effectLst/>
                          <a:latin typeface="Calibri" panose="020F0502020204030204" pitchFamily="34" charset="0"/>
                        </a:rPr>
                        <a:t>Piger</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ctr"/>
                      <a:r>
                        <a:rPr lang="da-DK" sz="1400" b="1" i="0" u="none" strike="noStrike">
                          <a:solidFill>
                            <a:srgbClr val="FFFFFF"/>
                          </a:solidFill>
                          <a:effectLst/>
                          <a:latin typeface="Calibri" panose="020F0502020204030204" pitchFamily="34" charset="0"/>
                        </a:rPr>
                        <a:t>Drenge</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ctr"/>
                      <a:r>
                        <a:rPr lang="da-DK" sz="1400" b="1" i="0" u="none" strike="noStrike">
                          <a:solidFill>
                            <a:srgbClr val="FFFFFF"/>
                          </a:solidFill>
                          <a:effectLst/>
                          <a:latin typeface="Calibri" panose="020F0502020204030204" pitchFamily="34" charset="0"/>
                        </a:rPr>
                        <a:t>I alt </a:t>
                      </a:r>
                    </a:p>
                  </a:txBody>
                  <a:tcPr marL="204050" marR="122429" marT="122429" marB="122429"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4092467113"/>
                  </a:ext>
                </a:extLst>
              </a:tr>
              <a:tr h="486853">
                <a:tc>
                  <a:txBody>
                    <a:bodyPr/>
                    <a:lstStyle/>
                    <a:p>
                      <a:pPr algn="l" fontAlgn="b"/>
                      <a:r>
                        <a:rPr lang="da-DK" sz="1400" b="0" i="0" u="none" strike="noStrike">
                          <a:solidFill>
                            <a:schemeClr val="tx1">
                              <a:lumMod val="85000"/>
                              <a:lumOff val="15000"/>
                            </a:schemeClr>
                          </a:solidFill>
                          <a:effectLst/>
                          <a:latin typeface="Calibri" panose="020F0502020204030204" pitchFamily="34" charset="0"/>
                        </a:rPr>
                        <a:t>Fordi det blev kedeligt**</a:t>
                      </a:r>
                    </a:p>
                  </a:txBody>
                  <a:tcPr marL="204050" marR="122429" marT="122429" marB="122429" anchor="b">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30,9</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da-DK" sz="1400" b="0" i="0" u="none" strike="noStrike">
                          <a:solidFill>
                            <a:srgbClr val="FF0000"/>
                          </a:solidFill>
                          <a:effectLst/>
                          <a:latin typeface="Calibri" panose="020F0502020204030204" pitchFamily="34" charset="0"/>
                        </a:rPr>
                        <a:t>40,9</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35,4</a:t>
                      </a:r>
                    </a:p>
                  </a:txBody>
                  <a:tcPr marL="204050" marR="122429" marT="122429" marB="122429"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853279506"/>
                  </a:ext>
                </a:extLst>
              </a:tr>
              <a:tr h="486853">
                <a:tc>
                  <a:txBody>
                    <a:bodyPr/>
                    <a:lstStyle/>
                    <a:p>
                      <a:pPr algn="l" fontAlgn="b"/>
                      <a:r>
                        <a:rPr lang="da-DK" sz="1400" b="0" i="0" u="none" strike="noStrike">
                          <a:solidFill>
                            <a:schemeClr val="tx1">
                              <a:lumMod val="85000"/>
                              <a:lumOff val="15000"/>
                            </a:schemeClr>
                          </a:solidFill>
                          <a:effectLst/>
                          <a:latin typeface="Calibri" panose="020F0502020204030204" pitchFamily="34" charset="0"/>
                        </a:rPr>
                        <a:t>For jeg hellere ville prioritere min tid anderledes**</a:t>
                      </a:r>
                    </a:p>
                  </a:txBody>
                  <a:tcPr marL="204050" marR="122429" marT="122429" marB="122429"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da-DK" sz="1400" b="0" i="0" u="none" strike="noStrike">
                          <a:solidFill>
                            <a:srgbClr val="FF0000"/>
                          </a:solidFill>
                          <a:effectLst/>
                          <a:latin typeface="Calibri" panose="020F0502020204030204" pitchFamily="34" charset="0"/>
                        </a:rPr>
                        <a:t>31,9</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24,1</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28,4</a:t>
                      </a:r>
                    </a:p>
                  </a:txBody>
                  <a:tcPr marL="204050" marR="122429" marT="122429" marB="122429"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839978025"/>
                  </a:ext>
                </a:extLst>
              </a:tr>
              <a:tr h="486853">
                <a:tc>
                  <a:txBody>
                    <a:bodyPr/>
                    <a:lstStyle/>
                    <a:p>
                      <a:pPr algn="l" fontAlgn="b"/>
                      <a:r>
                        <a:rPr lang="da-DK" sz="1400" b="0" i="0" u="none" strike="noStrike">
                          <a:solidFill>
                            <a:schemeClr val="tx1">
                              <a:lumMod val="85000"/>
                              <a:lumOff val="15000"/>
                            </a:schemeClr>
                          </a:solidFill>
                          <a:effectLst/>
                          <a:latin typeface="Calibri" panose="020F0502020204030204" pitchFamily="34" charset="0"/>
                        </a:rPr>
                        <a:t>Andet</a:t>
                      </a:r>
                    </a:p>
                  </a:txBody>
                  <a:tcPr marL="204050" marR="122429" marT="122429" marB="122429" anchor="b">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16,2</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18,4</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17,2</a:t>
                      </a:r>
                    </a:p>
                  </a:txBody>
                  <a:tcPr marL="204050" marR="122429" marT="122429" marB="122429"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2455270659"/>
                  </a:ext>
                </a:extLst>
              </a:tr>
              <a:tr h="486853">
                <a:tc>
                  <a:txBody>
                    <a:bodyPr/>
                    <a:lstStyle/>
                    <a:p>
                      <a:pPr algn="l" fontAlgn="b"/>
                      <a:r>
                        <a:rPr lang="da-DK" sz="1400" b="0" i="0" u="none" strike="noStrike">
                          <a:solidFill>
                            <a:schemeClr val="tx1">
                              <a:lumMod val="85000"/>
                              <a:lumOff val="15000"/>
                            </a:schemeClr>
                          </a:solidFill>
                          <a:effectLst/>
                          <a:latin typeface="Calibri" panose="020F0502020204030204" pitchFamily="34" charset="0"/>
                        </a:rPr>
                        <a:t>Fordi de lange skoledage gjorde det svært at finde tid**</a:t>
                      </a:r>
                    </a:p>
                  </a:txBody>
                  <a:tcPr marL="204050" marR="122429" marT="122429" marB="122429" anchor="b">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da-DK" sz="1400" b="0" i="0" u="none" strike="noStrike">
                          <a:solidFill>
                            <a:srgbClr val="FF0000"/>
                          </a:solidFill>
                          <a:effectLst/>
                          <a:latin typeface="Calibri" panose="020F0502020204030204" pitchFamily="34" charset="0"/>
                        </a:rPr>
                        <a:t>20,8</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12,3</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17</a:t>
                      </a:r>
                    </a:p>
                  </a:txBody>
                  <a:tcPr marL="204050" marR="122429" marT="122429" marB="122429"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982619430"/>
                  </a:ext>
                </a:extLst>
              </a:tr>
              <a:tr h="486853">
                <a:tc>
                  <a:txBody>
                    <a:bodyPr/>
                    <a:lstStyle/>
                    <a:p>
                      <a:pPr algn="l" fontAlgn="b"/>
                      <a:r>
                        <a:rPr lang="da-DK" sz="1400" b="0" i="0" u="none" strike="noStrike">
                          <a:solidFill>
                            <a:schemeClr val="tx1">
                              <a:lumMod val="85000"/>
                              <a:lumOff val="15000"/>
                            </a:schemeClr>
                          </a:solidFill>
                          <a:effectLst/>
                          <a:latin typeface="Calibri" panose="020F0502020204030204" pitchFamily="34" charset="0"/>
                        </a:rPr>
                        <a:t>Fordi jeg ikke udviklede mig**</a:t>
                      </a:r>
                    </a:p>
                  </a:txBody>
                  <a:tcPr marL="204050" marR="122429" marT="122429" marB="122429" anchor="b">
                    <a:lnL w="38100" cap="flat" cmpd="sng" algn="ctr">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ctr" fontAlgn="ctr"/>
                      <a:r>
                        <a:rPr lang="da-DK" sz="1400" b="0" i="0" u="none" strike="noStrike">
                          <a:solidFill>
                            <a:srgbClr val="FF0000"/>
                          </a:solidFill>
                          <a:effectLst/>
                          <a:latin typeface="Calibri" panose="020F0502020204030204" pitchFamily="34" charset="0"/>
                        </a:rPr>
                        <a:t>15,7</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9,5</a:t>
                      </a:r>
                    </a:p>
                  </a:txBody>
                  <a:tcPr marL="204050" marR="122429" marT="122429" marB="12242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14902"/>
                      </a:srgbClr>
                    </a:solidFill>
                  </a:tcPr>
                </a:tc>
                <a:tc>
                  <a:txBody>
                    <a:bodyPr/>
                    <a:lstStyle/>
                    <a:p>
                      <a:pPr algn="ctr" fontAlgn="ctr"/>
                      <a:r>
                        <a:rPr lang="da-DK" sz="1400" b="0" i="0" u="none" strike="noStrike">
                          <a:solidFill>
                            <a:schemeClr val="tx1">
                              <a:lumMod val="85000"/>
                              <a:lumOff val="15000"/>
                            </a:schemeClr>
                          </a:solidFill>
                          <a:effectLst/>
                          <a:latin typeface="Calibri" panose="020F0502020204030204" pitchFamily="34" charset="0"/>
                        </a:rPr>
                        <a:t>12,9</a:t>
                      </a:r>
                    </a:p>
                  </a:txBody>
                  <a:tcPr marL="204050" marR="122429" marT="122429" marB="122429"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12700" cmpd="sng">
                      <a:noFill/>
                      <a:prstDash val="solid"/>
                    </a:lnB>
                    <a:solidFill>
                      <a:srgbClr val="878E8B">
                        <a:alpha val="14902"/>
                      </a:srgbClr>
                    </a:solidFill>
                  </a:tcPr>
                </a:tc>
                <a:extLst>
                  <a:ext uri="{0D108BD9-81ED-4DB2-BD59-A6C34878D82A}">
                    <a16:rowId xmlns:a16="http://schemas.microsoft.com/office/drawing/2014/main" val="3768647338"/>
                  </a:ext>
                </a:extLst>
              </a:tr>
            </a:tbl>
          </a:graphicData>
        </a:graphic>
      </p:graphicFrame>
    </p:spTree>
    <p:extLst>
      <p:ext uri="{BB962C8B-B14F-4D97-AF65-F5344CB8AC3E}">
        <p14:creationId xmlns:p14="http://schemas.microsoft.com/office/powerpoint/2010/main" val="23676553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6323" name="Pladsholder til indhold 5">
            <a:extLst>
              <a:ext uri="{FF2B5EF4-FFF2-40B4-BE49-F238E27FC236}">
                <a16:creationId xmlns:a16="http://schemas.microsoft.com/office/drawing/2014/main" id="{A35902AF-A2EE-4F55-A9B4-2FD4FB23145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a:stretch/>
        </p:blipFill>
        <p:spPr>
          <a:xfrm>
            <a:off x="20" y="10"/>
            <a:ext cx="9143980" cy="5143490"/>
          </a:xfrm>
          <a:prstGeom prst="rect">
            <a:avLst/>
          </a:prstGeom>
        </p:spPr>
      </p:pic>
      <p:sp>
        <p:nvSpPr>
          <p:cNvPr id="136" name="Rectangle 13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6B8031C-44BC-4749-ABA9-E88E76FD62CC}"/>
              </a:ext>
            </a:extLst>
          </p:cNvPr>
          <p:cNvSpPr>
            <a:spLocks noGrp="1"/>
          </p:cNvSpPr>
          <p:nvPr>
            <p:ph type="title"/>
          </p:nvPr>
        </p:nvSpPr>
        <p:spPr>
          <a:xfrm>
            <a:off x="392906" y="3987930"/>
            <a:ext cx="8408194" cy="558627"/>
          </a:xfrm>
        </p:spPr>
        <p:txBody>
          <a:bodyPr vert="horz" lIns="91440" tIns="45720" rIns="91440" bIns="45720" rtlCol="0" anchor="ctr">
            <a:normAutofit/>
          </a:bodyPr>
          <a:lstStyle/>
          <a:p>
            <a:pPr algn="ctr" defTabSz="914400">
              <a:defRPr/>
            </a:pPr>
            <a:r>
              <a:rPr lang="en-US" sz="2700">
                <a:solidFill>
                  <a:schemeClr val="tx1">
                    <a:lumMod val="85000"/>
                    <a:lumOff val="15000"/>
                  </a:schemeClr>
                </a:solidFill>
              </a:rPr>
              <a:t>Alder spiller ingen rolle!</a:t>
            </a:r>
          </a:p>
        </p:txBody>
      </p:sp>
      <p:cxnSp>
        <p:nvCxnSpPr>
          <p:cNvPr id="138" name="Straight Connector 13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50180" name="Pladsholder til sidefod 3">
            <a:extLst>
              <a:ext uri="{FF2B5EF4-FFF2-40B4-BE49-F238E27FC236}">
                <a16:creationId xmlns:a16="http://schemas.microsoft.com/office/drawing/2014/main" id="{5F533F7D-F4A9-44D9-A016-554FD85BD083}"/>
              </a:ext>
            </a:extLst>
          </p:cNvPr>
          <p:cNvSpPr>
            <a:spLocks noGrp="1" noChangeArrowheads="1"/>
          </p:cNvSpPr>
          <p:nvPr>
            <p:ph type="ftr" sz="quarter" idx="11"/>
          </p:nvPr>
        </p:nvSpPr>
        <p:spPr bwMode="auto">
          <a:xfrm>
            <a:off x="3028950" y="4767262"/>
            <a:ext cx="3086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a:lnSpc>
                <a:spcPct val="90000"/>
              </a:lnSpc>
              <a:spcAft>
                <a:spcPts val="450"/>
              </a:spcAft>
              <a:defRPr/>
            </a:pPr>
            <a:r>
              <a:rPr lang="en-US" altLang="da-DK" sz="1200" kern="1200">
                <a:solidFill>
                  <a:srgbClr val="FFFFFF"/>
                </a:solidFill>
                <a:latin typeface="+mn-lt"/>
                <a:ea typeface="+mn-ea"/>
                <a:cs typeface="+mn-cs"/>
              </a:rPr>
              <a:t>Center for Ungdomstudier (CUR)</a:t>
            </a:r>
          </a:p>
        </p:txBody>
      </p:sp>
    </p:spTree>
    <p:extLst>
      <p:ext uri="{BB962C8B-B14F-4D97-AF65-F5344CB8AC3E}">
        <p14:creationId xmlns:p14="http://schemas.microsoft.com/office/powerpoint/2010/main" val="14645213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2227" name="Pladsholder til indhold 3" descr="Et billede, der indeholder bygning, person, himmel, udendørs&#10;&#10;Beskrivelse, der er oprettet med meget høj sikkerhed">
            <a:extLst>
              <a:ext uri="{FF2B5EF4-FFF2-40B4-BE49-F238E27FC236}">
                <a16:creationId xmlns:a16="http://schemas.microsoft.com/office/drawing/2014/main" id="{AC181F76-181A-46D9-9E98-66D6E6423392}"/>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0722" b="4278"/>
          <a:stretch/>
        </p:blipFill>
        <p:spPr>
          <a:xfrm>
            <a:off x="20" y="10"/>
            <a:ext cx="9143980" cy="5143490"/>
          </a:xfrm>
          <a:prstGeom prst="rect">
            <a:avLst/>
          </a:prstGeom>
        </p:spPr>
      </p:pic>
      <p:sp>
        <p:nvSpPr>
          <p:cNvPr id="136" name="Rectangle 135">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990106"/>
            <a:ext cx="9144000" cy="552413"/>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0" name="Titel 1">
            <a:extLst>
              <a:ext uri="{FF2B5EF4-FFF2-40B4-BE49-F238E27FC236}">
                <a16:creationId xmlns:a16="http://schemas.microsoft.com/office/drawing/2014/main" id="{0864E0B9-B7A1-44D5-8E1D-3B2B78BB1E01}"/>
              </a:ext>
            </a:extLst>
          </p:cNvPr>
          <p:cNvSpPr>
            <a:spLocks noGrp="1"/>
          </p:cNvSpPr>
          <p:nvPr>
            <p:ph type="title"/>
          </p:nvPr>
        </p:nvSpPr>
        <p:spPr>
          <a:xfrm>
            <a:off x="392906" y="3987930"/>
            <a:ext cx="8408194" cy="558627"/>
          </a:xfrm>
          <a:prstGeom prst="ellipse">
            <a:avLst/>
          </a:prstGeom>
        </p:spPr>
        <p:txBody>
          <a:bodyPr vert="horz" lIns="91440" tIns="45720" rIns="91440" bIns="45720" rtlCol="0" anchor="ctr">
            <a:normAutofit/>
          </a:bodyPr>
          <a:lstStyle/>
          <a:p>
            <a:pPr algn="ctr" defTabSz="914400">
              <a:defRPr/>
            </a:pPr>
            <a:r>
              <a:rPr lang="en-US" altLang="da-DK" sz="1100">
                <a:solidFill>
                  <a:schemeClr val="tx1">
                    <a:lumMod val="85000"/>
                    <a:lumOff val="15000"/>
                  </a:schemeClr>
                </a:solidFill>
              </a:rPr>
              <a:t>De kollektivt orienterede individualister</a:t>
            </a:r>
            <a:br>
              <a:rPr lang="en-US" altLang="da-DK" sz="1100">
                <a:solidFill>
                  <a:schemeClr val="tx1">
                    <a:lumMod val="85000"/>
                    <a:lumOff val="15000"/>
                  </a:schemeClr>
                </a:solidFill>
              </a:rPr>
            </a:br>
            <a:r>
              <a:rPr lang="en-US" altLang="da-DK" sz="1100">
                <a:solidFill>
                  <a:schemeClr val="tx1">
                    <a:lumMod val="85000"/>
                    <a:lumOff val="15000"/>
                  </a:schemeClr>
                </a:solidFill>
              </a:rPr>
              <a:t>Studenter 2019</a:t>
            </a:r>
          </a:p>
        </p:txBody>
      </p:sp>
      <p:cxnSp>
        <p:nvCxnSpPr>
          <p:cNvPr id="138" name="Straight Connector 137">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931487"/>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601139"/>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605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ctrTitle"/>
          </p:nvPr>
        </p:nvSpPr>
        <p:spPr>
          <a:xfrm>
            <a:off x="628651" y="214653"/>
            <a:ext cx="7608404" cy="1190852"/>
          </a:xfrm>
        </p:spPr>
        <p:txBody>
          <a:bodyPr/>
          <a:lstStyle/>
          <a:p>
            <a:pPr algn="ctr"/>
            <a:r>
              <a:rPr lang="da-DK" sz="3000" b="1" dirty="0"/>
              <a:t>Fra 1.division til Superligaen på 6 uger!</a:t>
            </a:r>
          </a:p>
        </p:txBody>
      </p:sp>
      <p:pic>
        <p:nvPicPr>
          <p:cNvPr id="4" name="Billede 3" descr="Træning2.jpg"/>
          <p:cNvPicPr>
            <a:picLocks noChangeAspect="1"/>
          </p:cNvPicPr>
          <p:nvPr/>
        </p:nvPicPr>
        <p:blipFill rotWithShape="1">
          <a:blip r:embed="rId2">
            <a:extLst>
              <a:ext uri="{28A0092B-C50C-407E-A947-70E740481C1C}">
                <a14:useLocalDpi xmlns:a14="http://schemas.microsoft.com/office/drawing/2010/main" val="0"/>
              </a:ext>
            </a:extLst>
          </a:blip>
          <a:srcRect l="16343"/>
          <a:stretch/>
        </p:blipFill>
        <p:spPr>
          <a:xfrm>
            <a:off x="2884097" y="2676505"/>
            <a:ext cx="2919377" cy="2325897"/>
          </a:xfrm>
          <a:prstGeom prst="rect">
            <a:avLst/>
          </a:prstGeom>
        </p:spPr>
      </p:pic>
      <p:sp>
        <p:nvSpPr>
          <p:cNvPr id="6" name="Tekstfelt 5"/>
          <p:cNvSpPr txBox="1"/>
          <p:nvPr/>
        </p:nvSpPr>
        <p:spPr>
          <a:xfrm>
            <a:off x="881988" y="2680882"/>
            <a:ext cx="1644681" cy="507831"/>
          </a:xfrm>
          <a:prstGeom prst="rect">
            <a:avLst/>
          </a:prstGeom>
          <a:noFill/>
        </p:spPr>
        <p:txBody>
          <a:bodyPr wrap="none" rtlCol="0">
            <a:spAutoFit/>
          </a:bodyPr>
          <a:lstStyle/>
          <a:p>
            <a:pPr lvl="0"/>
            <a:r>
              <a:rPr lang="da-DK" sz="1350" b="1" dirty="0">
                <a:latin typeface="Garamond" panose="02020404030301010803" pitchFamily="18" charset="0"/>
                <a:ea typeface="Calibri" panose="020F0502020204030204" pitchFamily="34" charset="0"/>
                <a:cs typeface="Times New Roman" panose="02020603050405020304" pitchFamily="18" charset="0"/>
              </a:rPr>
              <a:t>Lektiebyrden</a:t>
            </a:r>
            <a:r>
              <a:rPr lang="da-DK" sz="1350" dirty="0">
                <a:latin typeface="Garamond" panose="02020404030301010803" pitchFamily="18" charset="0"/>
                <a:ea typeface="Calibri" panose="020F0502020204030204" pitchFamily="34" charset="0"/>
                <a:cs typeface="Times New Roman" panose="02020603050405020304" pitchFamily="18" charset="0"/>
              </a:rPr>
              <a:t> vokser</a:t>
            </a:r>
            <a:endParaRPr lang="da-DK" sz="1350" dirty="0">
              <a:latin typeface="Calibri" panose="020F0502020204030204" pitchFamily="34" charset="0"/>
              <a:ea typeface="Calibri" panose="020F0502020204030204" pitchFamily="34" charset="0"/>
              <a:cs typeface="Times New Roman" panose="02020603050405020304" pitchFamily="18" charset="0"/>
            </a:endParaRPr>
          </a:p>
          <a:p>
            <a:endParaRPr lang="da-DK" sz="1350" dirty="0"/>
          </a:p>
        </p:txBody>
      </p:sp>
      <p:sp>
        <p:nvSpPr>
          <p:cNvPr id="7" name="Rektangel 6"/>
          <p:cNvSpPr/>
          <p:nvPr/>
        </p:nvSpPr>
        <p:spPr>
          <a:xfrm>
            <a:off x="5320035" y="1581575"/>
            <a:ext cx="2088656" cy="997261"/>
          </a:xfrm>
          <a:prstGeom prst="rect">
            <a:avLst/>
          </a:prstGeom>
        </p:spPr>
        <p:txBody>
          <a:bodyPr wrap="square">
            <a:spAutoFit/>
          </a:bodyPr>
          <a:lstStyle/>
          <a:p>
            <a:pPr lvl="0">
              <a:lnSpc>
                <a:spcPct val="110000"/>
              </a:lnSpc>
            </a:pPr>
            <a:r>
              <a:rPr lang="da-DK" sz="1350" dirty="0">
                <a:latin typeface="Garamond" panose="02020404030301010803" pitchFamily="18" charset="0"/>
                <a:ea typeface="Calibri" panose="020F0502020204030204" pitchFamily="34" charset="0"/>
                <a:cs typeface="Times New Roman" panose="02020603050405020304" pitchFamily="18" charset="0"/>
              </a:rPr>
              <a:t>Det store flertal bruge </a:t>
            </a:r>
            <a:r>
              <a:rPr lang="da-DK" sz="1350" b="1" dirty="0">
                <a:latin typeface="Garamond" panose="02020404030301010803" pitchFamily="18" charset="0"/>
                <a:ea typeface="Calibri" panose="020F0502020204030204" pitchFamily="34" charset="0"/>
                <a:cs typeface="Times New Roman" panose="02020603050405020304" pitchFamily="18" charset="0"/>
              </a:rPr>
              <a:t>mere tid på transport </a:t>
            </a:r>
            <a:r>
              <a:rPr lang="da-DK" sz="1350" dirty="0">
                <a:latin typeface="Garamond" panose="02020404030301010803" pitchFamily="18" charset="0"/>
                <a:ea typeface="Calibri" panose="020F0502020204030204" pitchFamily="34" charset="0"/>
                <a:cs typeface="Times New Roman" panose="02020603050405020304" pitchFamily="18" charset="0"/>
              </a:rPr>
              <a:t>(gymnasiet ligger typisk længere væk end folkeskolen)</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ktangel 7"/>
          <p:cNvSpPr/>
          <p:nvPr/>
        </p:nvSpPr>
        <p:spPr>
          <a:xfrm>
            <a:off x="384293" y="3201288"/>
            <a:ext cx="2338204" cy="374013"/>
          </a:xfrm>
          <a:prstGeom prst="rect">
            <a:avLst/>
          </a:prstGeom>
        </p:spPr>
        <p:txBody>
          <a:bodyPr wrap="none">
            <a:spAutoFit/>
          </a:bodyPr>
          <a:lstStyle/>
          <a:p>
            <a:pPr lvl="0">
              <a:lnSpc>
                <a:spcPct val="150000"/>
              </a:lnSpc>
            </a:pPr>
            <a:r>
              <a:rPr lang="da-DK" sz="1350" dirty="0">
                <a:latin typeface="Garamond" panose="02020404030301010803" pitchFamily="18" charset="0"/>
                <a:ea typeface="Calibri" panose="020F0502020204030204" pitchFamily="34" charset="0"/>
                <a:cs typeface="Times New Roman" panose="02020603050405020304" pitchFamily="18" charset="0"/>
              </a:rPr>
              <a:t>Der kommer </a:t>
            </a:r>
            <a:r>
              <a:rPr lang="da-DK" sz="1350" b="1" dirty="0">
                <a:latin typeface="Garamond" panose="02020404030301010803" pitchFamily="18" charset="0"/>
                <a:ea typeface="Calibri" panose="020F0502020204030204" pitchFamily="34" charset="0"/>
                <a:cs typeface="Times New Roman" panose="02020603050405020304" pitchFamily="18" charset="0"/>
              </a:rPr>
              <a:t>flere afleveringer</a:t>
            </a:r>
            <a:endParaRPr lang="da-DK" sz="1350" b="1"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ktangel 8"/>
          <p:cNvSpPr/>
          <p:nvPr/>
        </p:nvSpPr>
        <p:spPr>
          <a:xfrm>
            <a:off x="6096184" y="2736824"/>
            <a:ext cx="2414990" cy="997261"/>
          </a:xfrm>
          <a:prstGeom prst="rect">
            <a:avLst/>
          </a:prstGeom>
        </p:spPr>
        <p:txBody>
          <a:bodyPr wrap="square">
            <a:spAutoFit/>
          </a:bodyPr>
          <a:lstStyle/>
          <a:p>
            <a:pPr lvl="0">
              <a:lnSpc>
                <a:spcPct val="110000"/>
              </a:lnSpc>
            </a:pPr>
            <a:r>
              <a:rPr lang="da-DK" sz="1350" b="1" dirty="0">
                <a:latin typeface="Garamond" panose="02020404030301010803" pitchFamily="18" charset="0"/>
                <a:ea typeface="Calibri" panose="020F0502020204030204" pitchFamily="34" charset="0"/>
                <a:cs typeface="Times New Roman" panose="02020603050405020304" pitchFamily="18" charset="0"/>
              </a:rPr>
              <a:t>Antallet af fester </a:t>
            </a:r>
            <a:r>
              <a:rPr lang="da-DK" sz="1350" dirty="0">
                <a:latin typeface="Garamond" panose="02020404030301010803" pitchFamily="18" charset="0"/>
                <a:ea typeface="Calibri" panose="020F0502020204030204" pitchFamily="34" charset="0"/>
                <a:cs typeface="Times New Roman" panose="02020603050405020304" pitchFamily="18" charset="0"/>
              </a:rPr>
              <a:t>stiger markant – og udøverne er ikke ”i træning” fordi festkulturen ikke fylder specielt meget i folkeskolen</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ktangel 9"/>
          <p:cNvSpPr/>
          <p:nvPr/>
        </p:nvSpPr>
        <p:spPr>
          <a:xfrm>
            <a:off x="1650969" y="1669762"/>
            <a:ext cx="3182320" cy="769378"/>
          </a:xfrm>
          <a:prstGeom prst="rect">
            <a:avLst/>
          </a:prstGeom>
        </p:spPr>
        <p:txBody>
          <a:bodyPr wrap="square">
            <a:spAutoFit/>
          </a:bodyPr>
          <a:lstStyle/>
          <a:p>
            <a:pPr lvl="0">
              <a:lnSpc>
                <a:spcPct val="110000"/>
              </a:lnSpc>
            </a:pPr>
            <a:r>
              <a:rPr lang="da-DK" sz="1350" dirty="0">
                <a:latin typeface="Garamond" panose="02020404030301010803" pitchFamily="18" charset="0"/>
                <a:ea typeface="Calibri" panose="020F0502020204030204" pitchFamily="34" charset="0"/>
                <a:cs typeface="Times New Roman" panose="02020603050405020304" pitchFamily="18" charset="0"/>
              </a:rPr>
              <a:t>Det </a:t>
            </a:r>
            <a:r>
              <a:rPr lang="da-DK" sz="1350" b="1" dirty="0">
                <a:latin typeface="Garamond" panose="02020404030301010803" pitchFamily="18" charset="0"/>
                <a:ea typeface="Calibri" panose="020F0502020204030204" pitchFamily="34" charset="0"/>
                <a:cs typeface="Times New Roman" panose="02020603050405020304" pitchFamily="18" charset="0"/>
              </a:rPr>
              <a:t>koster kassen </a:t>
            </a:r>
            <a:r>
              <a:rPr lang="da-DK" sz="1350" dirty="0">
                <a:latin typeface="Garamond" panose="02020404030301010803" pitchFamily="18" charset="0"/>
                <a:ea typeface="Calibri" panose="020F0502020204030204" pitchFamily="34" charset="0"/>
                <a:cs typeface="Times New Roman" panose="02020603050405020304" pitchFamily="18" charset="0"/>
              </a:rPr>
              <a:t>at gå på en ungdomsuddannelse, hvilket kræver, at man har et </a:t>
            </a:r>
            <a:r>
              <a:rPr lang="da-DK" sz="1350" b="1" dirty="0">
                <a:latin typeface="Garamond" panose="02020404030301010803" pitchFamily="18" charset="0"/>
                <a:ea typeface="Calibri" panose="020F0502020204030204" pitchFamily="34" charset="0"/>
                <a:cs typeface="Times New Roman" panose="02020603050405020304" pitchFamily="18" charset="0"/>
              </a:rPr>
              <a:t>fritidsjob</a:t>
            </a:r>
            <a:endParaRPr lang="da-DK" sz="1350" dirty="0">
              <a:latin typeface="Garamond" panose="02020404030301010803" pitchFamily="18" charset="0"/>
              <a:ea typeface="Calibri" panose="020F0502020204030204" pitchFamily="34" charset="0"/>
              <a:cs typeface="Times New Roman" panose="02020603050405020304" pitchFamily="18" charset="0"/>
            </a:endParaRPr>
          </a:p>
        </p:txBody>
      </p:sp>
      <p:sp>
        <p:nvSpPr>
          <p:cNvPr id="11" name="Rektangel 10"/>
          <p:cNvSpPr/>
          <p:nvPr/>
        </p:nvSpPr>
        <p:spPr>
          <a:xfrm>
            <a:off x="151591" y="3865615"/>
            <a:ext cx="2706047" cy="768737"/>
          </a:xfrm>
          <a:prstGeom prst="rect">
            <a:avLst/>
          </a:prstGeom>
        </p:spPr>
        <p:txBody>
          <a:bodyPr wrap="square">
            <a:spAutoFit/>
          </a:bodyPr>
          <a:lstStyle/>
          <a:p>
            <a:pPr lvl="0">
              <a:lnSpc>
                <a:spcPct val="110000"/>
              </a:lnSpc>
            </a:pPr>
            <a:r>
              <a:rPr lang="da-DK" sz="1350" b="1" dirty="0">
                <a:latin typeface="Garamond" panose="02020404030301010803" pitchFamily="18" charset="0"/>
                <a:ea typeface="Calibri" panose="020F0502020204030204" pitchFamily="34" charset="0"/>
                <a:cs typeface="Times New Roman" panose="02020603050405020304" pitchFamily="18" charset="0"/>
              </a:rPr>
              <a:t>Større personligt ansvar </a:t>
            </a:r>
            <a:r>
              <a:rPr lang="da-DK" sz="1350" dirty="0">
                <a:latin typeface="Garamond" panose="02020404030301010803" pitchFamily="18" charset="0"/>
                <a:ea typeface="Calibri" panose="020F0502020204030204" pitchFamily="34" charset="0"/>
                <a:cs typeface="Times New Roman" panose="02020603050405020304" pitchFamily="18" charset="0"/>
              </a:rPr>
              <a:t>- forældrene trækker sig mere eller mindre bevidst fra skoleprojektet</a:t>
            </a:r>
            <a:endParaRPr lang="da-DK" sz="135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03009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9" name="Rectangle 13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88814"/>
            <a:ext cx="9144000" cy="55241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3AD89DF-2BE3-4DEE-B0D3-F1D3F92B8541}"/>
              </a:ext>
            </a:extLst>
          </p:cNvPr>
          <p:cNvSpPr>
            <a:spLocks noGrp="1"/>
          </p:cNvSpPr>
          <p:nvPr>
            <p:ph type="title"/>
          </p:nvPr>
        </p:nvSpPr>
        <p:spPr>
          <a:xfrm>
            <a:off x="417399" y="482600"/>
            <a:ext cx="8408193" cy="558627"/>
          </a:xfrm>
        </p:spPr>
        <p:txBody>
          <a:bodyPr vert="horz" lIns="91440" tIns="45720" rIns="91440" bIns="45720" rtlCol="0" anchor="ctr">
            <a:normAutofit/>
          </a:bodyPr>
          <a:lstStyle/>
          <a:p>
            <a:pPr algn="ctr" defTabSz="914400">
              <a:defRPr/>
            </a:pPr>
            <a:r>
              <a:rPr lang="en-US" sz="2400" kern="1200">
                <a:solidFill>
                  <a:schemeClr val="bg1"/>
                </a:solidFill>
                <a:latin typeface="+mj-lt"/>
                <a:ea typeface="+mj-ea"/>
                <a:cs typeface="+mj-cs"/>
              </a:rPr>
              <a:t>Hvad går de til????</a:t>
            </a:r>
          </a:p>
        </p:txBody>
      </p:sp>
      <p:sp>
        <p:nvSpPr>
          <p:cNvPr id="53251" name="Pladsholder til sidefod 3">
            <a:extLst>
              <a:ext uri="{FF2B5EF4-FFF2-40B4-BE49-F238E27FC236}">
                <a16:creationId xmlns:a16="http://schemas.microsoft.com/office/drawing/2014/main" id="{DDC64EC7-1B94-4DDD-8EF6-7AA1777323E8}"/>
              </a:ext>
            </a:extLst>
          </p:cNvPr>
          <p:cNvSpPr>
            <a:spLocks noGrp="1" noChangeArrowheads="1"/>
          </p:cNvSpPr>
          <p:nvPr>
            <p:ph type="ftr" sz="quarter" idx="11"/>
          </p:nvPr>
        </p:nvSpPr>
        <p:spPr bwMode="auto">
          <a:xfrm>
            <a:off x="3028950" y="4767262"/>
            <a:ext cx="3086100" cy="27384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p>
            <a:pPr defTabSz="914400">
              <a:lnSpc>
                <a:spcPct val="90000"/>
              </a:lnSpc>
              <a:spcAft>
                <a:spcPts val="600"/>
              </a:spcAft>
              <a:defRPr/>
            </a:pPr>
            <a:r>
              <a:rPr lang="en-US" altLang="da-DK" sz="1200" kern="1200">
                <a:solidFill>
                  <a:schemeClr val="tx1">
                    <a:tint val="75000"/>
                  </a:schemeClr>
                </a:solidFill>
                <a:latin typeface="+mn-lt"/>
                <a:ea typeface="+mn-ea"/>
                <a:cs typeface="+mn-cs"/>
              </a:rPr>
              <a:t>Center for Ungdomstudier (CUR)</a:t>
            </a:r>
          </a:p>
        </p:txBody>
      </p:sp>
      <p:sp>
        <p:nvSpPr>
          <p:cNvPr id="70726" name="Rectangle 1">
            <a:extLst>
              <a:ext uri="{FF2B5EF4-FFF2-40B4-BE49-F238E27FC236}">
                <a16:creationId xmlns:a16="http://schemas.microsoft.com/office/drawing/2014/main" id="{C4F24BC7-5960-45D5-B5F5-E61B5CBEC25B}"/>
              </a:ext>
            </a:extLst>
          </p:cNvPr>
          <p:cNvSpPr>
            <a:spLocks noChangeArrowheads="1"/>
          </p:cNvSpPr>
          <p:nvPr/>
        </p:nvSpPr>
        <p:spPr bwMode="auto">
          <a:xfrm>
            <a:off x="1142640" y="-128065"/>
            <a:ext cx="227948" cy="56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spcAft>
                <a:spcPts val="600"/>
              </a:spcAft>
            </a:pPr>
            <a:r>
              <a:rPr lang="da-DK" altLang="da-DK" sz="953">
                <a:solidFill>
                  <a:srgbClr val="000000"/>
                </a:solidFill>
                <a:latin typeface="Calibri" panose="020F0502020204030204" pitchFamily="34" charset="0"/>
                <a:ea typeface="Times New Roman" panose="02020603050405020304" pitchFamily="18" charset="0"/>
                <a:cs typeface="Calibri" panose="020F0502020204030204" pitchFamily="34" charset="0"/>
              </a:rPr>
              <a:t>r</a:t>
            </a:r>
            <a:endParaRPr lang="da-DK" altLang="da-DK" sz="408">
              <a:latin typeface="Century Gothic" panose="020B0502020202020204" pitchFamily="34" charset="0"/>
              <a:ea typeface="Times New Roman" panose="02020603050405020304" pitchFamily="18" charset="0"/>
              <a:cs typeface="Calibri" panose="020F0502020204030204" pitchFamily="34" charset="0"/>
            </a:endParaRPr>
          </a:p>
          <a:p>
            <a:pPr eaLnBrk="1" hangingPunct="1">
              <a:spcAft>
                <a:spcPts val="600"/>
              </a:spcAft>
            </a:pPr>
            <a:endParaRPr lang="da-DK" altLang="da-DK" sz="1633">
              <a:latin typeface="Century Gothic" panose="020B0502020202020204" pitchFamily="34" charset="0"/>
              <a:ea typeface="Times New Roman" panose="02020603050405020304" pitchFamily="18" charset="0"/>
              <a:cs typeface="Calibri" panose="020F0502020204030204" pitchFamily="34" charset="0"/>
            </a:endParaRPr>
          </a:p>
        </p:txBody>
      </p:sp>
      <p:graphicFrame>
        <p:nvGraphicFramePr>
          <p:cNvPr id="8" name="Pladsholder til indhold 7">
            <a:extLst>
              <a:ext uri="{FF2B5EF4-FFF2-40B4-BE49-F238E27FC236}">
                <a16:creationId xmlns:a16="http://schemas.microsoft.com/office/drawing/2014/main" id="{B616E9D8-31D5-4DC5-9161-C9170BA54034}"/>
              </a:ext>
            </a:extLst>
          </p:cNvPr>
          <p:cNvGraphicFramePr>
            <a:graphicFrameLocks noGrp="1"/>
          </p:cNvGraphicFramePr>
          <p:nvPr>
            <p:ph idx="1"/>
            <p:extLst>
              <p:ext uri="{D42A27DB-BD31-4B8C-83A1-F6EECF244321}">
                <p14:modId xmlns:p14="http://schemas.microsoft.com/office/powerpoint/2010/main" val="326694750"/>
              </p:ext>
            </p:extLst>
          </p:nvPr>
        </p:nvGraphicFramePr>
        <p:xfrm>
          <a:off x="482600" y="1297666"/>
          <a:ext cx="8178802" cy="3213162"/>
        </p:xfrm>
        <a:graphic>
          <a:graphicData uri="http://schemas.openxmlformats.org/drawingml/2006/table">
            <a:tbl>
              <a:tblPr firstRow="1" firstCol="1" bandRow="1">
                <a:tableStyleId>{5C22544A-7EE6-4342-B048-85BDC9FD1C3A}</a:tableStyleId>
              </a:tblPr>
              <a:tblGrid>
                <a:gridCol w="2463142">
                  <a:extLst>
                    <a:ext uri="{9D8B030D-6E8A-4147-A177-3AD203B41FA5}">
                      <a16:colId xmlns:a16="http://schemas.microsoft.com/office/drawing/2014/main" val="1312882046"/>
                    </a:ext>
                  </a:extLst>
                </a:gridCol>
                <a:gridCol w="871289">
                  <a:extLst>
                    <a:ext uri="{9D8B030D-6E8A-4147-A177-3AD203B41FA5}">
                      <a16:colId xmlns:a16="http://schemas.microsoft.com/office/drawing/2014/main" val="1139026692"/>
                    </a:ext>
                  </a:extLst>
                </a:gridCol>
                <a:gridCol w="883276">
                  <a:extLst>
                    <a:ext uri="{9D8B030D-6E8A-4147-A177-3AD203B41FA5}">
                      <a16:colId xmlns:a16="http://schemas.microsoft.com/office/drawing/2014/main" val="1942088971"/>
                    </a:ext>
                  </a:extLst>
                </a:gridCol>
                <a:gridCol w="906479">
                  <a:extLst>
                    <a:ext uri="{9D8B030D-6E8A-4147-A177-3AD203B41FA5}">
                      <a16:colId xmlns:a16="http://schemas.microsoft.com/office/drawing/2014/main" val="1691681710"/>
                    </a:ext>
                  </a:extLst>
                </a:gridCol>
                <a:gridCol w="925462">
                  <a:extLst>
                    <a:ext uri="{9D8B030D-6E8A-4147-A177-3AD203B41FA5}">
                      <a16:colId xmlns:a16="http://schemas.microsoft.com/office/drawing/2014/main" val="2147187832"/>
                    </a:ext>
                  </a:extLst>
                </a:gridCol>
                <a:gridCol w="870657">
                  <a:extLst>
                    <a:ext uri="{9D8B030D-6E8A-4147-A177-3AD203B41FA5}">
                      <a16:colId xmlns:a16="http://schemas.microsoft.com/office/drawing/2014/main" val="415506520"/>
                    </a:ext>
                  </a:extLst>
                </a:gridCol>
                <a:gridCol w="1258497">
                  <a:extLst>
                    <a:ext uri="{9D8B030D-6E8A-4147-A177-3AD203B41FA5}">
                      <a16:colId xmlns:a16="http://schemas.microsoft.com/office/drawing/2014/main" val="1871007136"/>
                    </a:ext>
                  </a:extLst>
                </a:gridCol>
              </a:tblGrid>
              <a:tr h="950441">
                <a:tc>
                  <a:txBody>
                    <a:bodyPr/>
                    <a:lstStyle/>
                    <a:p>
                      <a:pPr>
                        <a:spcAft>
                          <a:spcPts val="0"/>
                        </a:spcAft>
                      </a:pPr>
                      <a:r>
                        <a:rPr lang="da-DK" sz="1300">
                          <a:effectLst/>
                        </a:rPr>
                        <a:t>Hvad laver du i fritiden</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Næsten hver dag</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Flere gange i ugen</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ca. en gang hver uge</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Sjældnere end en gang om ugen</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Aldrig</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spcAft>
                          <a:spcPts val="0"/>
                        </a:spcAft>
                      </a:pPr>
                      <a:r>
                        <a:rPr lang="da-DK" sz="1300">
                          <a:effectLst/>
                        </a:rPr>
                        <a:t>I alt</a:t>
                      </a:r>
                      <a:endParaRPr lang="da-DK" sz="1300" b="1">
                        <a:solidFill>
                          <a:srgbClr val="000000"/>
                        </a:solidFill>
                        <a:effectLst/>
                        <a:latin typeface="Helvetica" panose="020B0604020202020204" pitchFamily="34" charset="0"/>
                        <a:ea typeface="Times New Roman" panose="02020603050405020304" pitchFamily="18" charset="0"/>
                      </a:endParaRPr>
                    </a:p>
                  </a:txBody>
                  <a:tcPr marL="45933" marR="45933" marT="45936" marB="45936"/>
                </a:tc>
                <a:extLst>
                  <a:ext uri="{0D108BD9-81ED-4DB2-BD59-A6C34878D82A}">
                    <a16:rowId xmlns:a16="http://schemas.microsoft.com/office/drawing/2014/main" val="1716316741"/>
                  </a:ext>
                </a:extLst>
              </a:tr>
              <a:tr h="366841">
                <a:tc>
                  <a:txBody>
                    <a:bodyPr/>
                    <a:lstStyle/>
                    <a:p>
                      <a:pPr>
                        <a:spcAft>
                          <a:spcPts val="0"/>
                        </a:spcAft>
                      </a:pPr>
                      <a:r>
                        <a:rPr lang="da-DK" sz="1300">
                          <a:solidFill>
                            <a:schemeClr val="bg1"/>
                          </a:solidFill>
                          <a:effectLst/>
                        </a:rPr>
                        <a:t>SoMe</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dirty="0">
                          <a:solidFill>
                            <a:schemeClr val="tx1"/>
                          </a:solidFill>
                          <a:effectLst/>
                        </a:rPr>
                        <a:t>88,6</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7,5</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1,8</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1,1</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100,0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1477740311"/>
                  </a:ext>
                </a:extLst>
              </a:tr>
              <a:tr h="366841">
                <a:tc>
                  <a:txBody>
                    <a:bodyPr/>
                    <a:lstStyle/>
                    <a:p>
                      <a:pPr>
                        <a:spcAft>
                          <a:spcPts val="0"/>
                        </a:spcAft>
                      </a:pPr>
                      <a:r>
                        <a:rPr lang="da-DK" sz="1300">
                          <a:solidFill>
                            <a:schemeClr val="bg1"/>
                          </a:solidFill>
                          <a:effectLst/>
                        </a:rPr>
                        <a:t>Selvorganiseret idræt</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dirty="0">
                          <a:solidFill>
                            <a:schemeClr val="tx1"/>
                          </a:solidFill>
                          <a:effectLst/>
                        </a:rPr>
                        <a:t>13,3</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32,3</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spcAft>
                          <a:spcPts val="0"/>
                        </a:spcAft>
                      </a:pPr>
                      <a:r>
                        <a:rPr lang="da-DK" sz="1500" dirty="0">
                          <a:solidFill>
                            <a:schemeClr val="tx1"/>
                          </a:solidFill>
                          <a:effectLst/>
                        </a:rPr>
                        <a:t>19.0</a:t>
                      </a:r>
                      <a:endParaRPr lang="da-DK" sz="1500" dirty="0">
                        <a:solidFill>
                          <a:schemeClr val="tx1"/>
                        </a:solidFill>
                        <a:effectLst/>
                        <a:latin typeface="Helvetica" panose="020B0604020202020204" pitchFamily="34" charset="0"/>
                        <a:ea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15,1</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20,2</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100,0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3842181930"/>
                  </a:ext>
                </a:extLst>
              </a:tr>
              <a:tr h="366841">
                <a:tc>
                  <a:txBody>
                    <a:bodyPr/>
                    <a:lstStyle/>
                    <a:p>
                      <a:pPr>
                        <a:spcAft>
                          <a:spcPts val="0"/>
                        </a:spcAft>
                      </a:pPr>
                      <a:r>
                        <a:rPr lang="da-DK" sz="1300">
                          <a:solidFill>
                            <a:schemeClr val="bg1"/>
                          </a:solidFill>
                          <a:effectLst/>
                        </a:rPr>
                        <a:t>Erhvervsarbejde</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a:solidFill>
                            <a:schemeClr val="tx1"/>
                          </a:solidFill>
                          <a:effectLst/>
                        </a:rPr>
                        <a:t>4,6</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36,4</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17,7</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8,9</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32,4</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100,0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2299611785"/>
                  </a:ext>
                </a:extLst>
              </a:tr>
              <a:tr h="428516">
                <a:tc>
                  <a:txBody>
                    <a:bodyPr/>
                    <a:lstStyle/>
                    <a:p>
                      <a:pPr>
                        <a:spcAft>
                          <a:spcPts val="0"/>
                        </a:spcAft>
                      </a:pPr>
                      <a:r>
                        <a:rPr lang="da-DK" sz="1300">
                          <a:solidFill>
                            <a:schemeClr val="bg1"/>
                          </a:solidFill>
                          <a:effectLst/>
                        </a:rPr>
                        <a:t>Foreningsidræt</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900" b="1">
                          <a:solidFill>
                            <a:schemeClr val="tx1"/>
                          </a:solidFill>
                          <a:effectLst/>
                        </a:rPr>
                        <a:t>7,5 %</a:t>
                      </a:r>
                      <a:endParaRPr lang="da-DK"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a:solidFill>
                            <a:schemeClr val="tx1"/>
                          </a:solidFill>
                          <a:effectLst/>
                        </a:rPr>
                        <a:t>19,9 %</a:t>
                      </a:r>
                      <a:endParaRPr lang="da-DK"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dirty="0">
                          <a:solidFill>
                            <a:schemeClr val="tx1"/>
                          </a:solidFill>
                          <a:effectLst/>
                        </a:rPr>
                        <a:t>9,7 %</a:t>
                      </a:r>
                      <a:endParaRPr lang="da-DK"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dirty="0">
                          <a:solidFill>
                            <a:schemeClr val="tx1"/>
                          </a:solidFill>
                          <a:effectLst/>
                        </a:rPr>
                        <a:t>6,8</a:t>
                      </a:r>
                      <a:endParaRPr lang="da-DK" sz="19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a:solidFill>
                            <a:schemeClr val="tx1"/>
                          </a:solidFill>
                          <a:effectLst/>
                        </a:rPr>
                        <a:t>56,1</a:t>
                      </a:r>
                      <a:endParaRPr lang="da-DK"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900" b="1">
                          <a:solidFill>
                            <a:schemeClr val="tx1"/>
                          </a:solidFill>
                          <a:effectLst/>
                        </a:rPr>
                        <a:t>100,0</a:t>
                      </a:r>
                      <a:endParaRPr lang="da-DK" sz="19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1172394490"/>
                  </a:ext>
                </a:extLst>
              </a:tr>
              <a:tr h="366841">
                <a:tc>
                  <a:txBody>
                    <a:bodyPr/>
                    <a:lstStyle/>
                    <a:p>
                      <a:pPr>
                        <a:spcAft>
                          <a:spcPts val="0"/>
                        </a:spcAft>
                      </a:pPr>
                      <a:r>
                        <a:rPr lang="da-DK" sz="1300">
                          <a:solidFill>
                            <a:schemeClr val="bg1"/>
                          </a:solidFill>
                          <a:effectLst/>
                        </a:rPr>
                        <a:t>Kreative/ekspressive aktiviteter</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a:solidFill>
                            <a:schemeClr val="tx1"/>
                          </a:solidFill>
                          <a:effectLst/>
                        </a:rPr>
                        <a:t>9,9</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11,2</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10,3</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18,8</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49,7</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100,0</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4265458461"/>
                  </a:ext>
                </a:extLst>
              </a:tr>
              <a:tr h="366841">
                <a:tc>
                  <a:txBody>
                    <a:bodyPr/>
                    <a:lstStyle/>
                    <a:p>
                      <a:pPr>
                        <a:spcAft>
                          <a:spcPts val="0"/>
                        </a:spcAft>
                      </a:pPr>
                      <a:r>
                        <a:rPr lang="da-DK" sz="1300">
                          <a:solidFill>
                            <a:schemeClr val="bg1"/>
                          </a:solidFill>
                          <a:effectLst/>
                        </a:rPr>
                        <a:t>Frivilligt arbejde </a:t>
                      </a:r>
                      <a:endParaRPr lang="da-DK" sz="1300" b="1">
                        <a:solidFill>
                          <a:schemeClr val="bg1"/>
                        </a:solidFill>
                        <a:effectLst/>
                        <a:latin typeface="Helvetica" panose="020B0604020202020204" pitchFamily="34" charset="0"/>
                        <a:ea typeface="Times New Roman" panose="02020603050405020304" pitchFamily="18" charset="0"/>
                      </a:endParaRPr>
                    </a:p>
                  </a:txBody>
                  <a:tcPr marL="45933" marR="45933" marT="45936" marB="45936"/>
                </a:tc>
                <a:tc>
                  <a:txBody>
                    <a:bodyPr/>
                    <a:lstStyle/>
                    <a:p>
                      <a:pPr algn="r">
                        <a:lnSpc>
                          <a:spcPct val="107000"/>
                        </a:lnSpc>
                        <a:spcAft>
                          <a:spcPts val="0"/>
                        </a:spcAft>
                      </a:pPr>
                      <a:r>
                        <a:rPr lang="da-DK" sz="1500">
                          <a:solidFill>
                            <a:schemeClr val="tx1"/>
                          </a:solidFill>
                          <a:effectLst/>
                        </a:rPr>
                        <a:t>2,6</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7,3</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11,5</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a:solidFill>
                            <a:schemeClr val="tx1"/>
                          </a:solidFill>
                          <a:effectLst/>
                        </a:rPr>
                        <a:t>17,9</a:t>
                      </a:r>
                      <a:endParaRPr lang="da-DK" sz="15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60,7</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tc>
                  <a:txBody>
                    <a:bodyPr/>
                    <a:lstStyle/>
                    <a:p>
                      <a:pPr algn="r">
                        <a:lnSpc>
                          <a:spcPct val="107000"/>
                        </a:lnSpc>
                        <a:spcAft>
                          <a:spcPts val="0"/>
                        </a:spcAft>
                      </a:pPr>
                      <a:r>
                        <a:rPr lang="da-DK" sz="1500" dirty="0">
                          <a:solidFill>
                            <a:schemeClr val="tx1"/>
                          </a:solidFill>
                          <a:effectLst/>
                        </a:rPr>
                        <a:t>100,0</a:t>
                      </a:r>
                      <a:endParaRPr lang="da-DK" sz="15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933" marR="45933" marT="45936" marB="45936">
                    <a:solidFill>
                      <a:schemeClr val="bg1"/>
                    </a:solidFill>
                  </a:tcPr>
                </a:tc>
                <a:extLst>
                  <a:ext uri="{0D108BD9-81ED-4DB2-BD59-A6C34878D82A}">
                    <a16:rowId xmlns:a16="http://schemas.microsoft.com/office/drawing/2014/main" val="4127921592"/>
                  </a:ext>
                </a:extLst>
              </a:tr>
            </a:tbl>
          </a:graphicData>
        </a:graphic>
      </p:graphicFrame>
    </p:spTree>
    <p:extLst>
      <p:ext uri="{BB962C8B-B14F-4D97-AF65-F5344CB8AC3E}">
        <p14:creationId xmlns:p14="http://schemas.microsoft.com/office/powerpoint/2010/main" val="109268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28650" y="138603"/>
            <a:ext cx="7886700" cy="1129413"/>
          </a:xfrm>
        </p:spPr>
        <p:txBody>
          <a:bodyPr vert="horz" lIns="91440" tIns="45720" rIns="91440" bIns="45720" rtlCol="0" anchor="ctr">
            <a:normAutofit/>
          </a:bodyPr>
          <a:lstStyle/>
          <a:p>
            <a:pPr defTabSz="914400"/>
            <a:br>
              <a:rPr lang="en-US" b="1" kern="1200">
                <a:solidFill>
                  <a:schemeClr val="tx1"/>
                </a:solidFill>
                <a:latin typeface="+mj-lt"/>
                <a:ea typeface="+mj-ea"/>
                <a:cs typeface="+mj-cs"/>
              </a:rPr>
            </a:br>
            <a:r>
              <a:rPr lang="en-US" b="1" kern="1200">
                <a:solidFill>
                  <a:schemeClr val="tx1"/>
                </a:solidFill>
                <a:latin typeface="+mj-lt"/>
                <a:ea typeface="+mj-ea"/>
                <a:cs typeface="+mj-cs"/>
              </a:rPr>
              <a:t>Børne og ungdomsliv i “gamle dage” og i dag!</a:t>
            </a:r>
          </a:p>
        </p:txBody>
      </p:sp>
      <p:graphicFrame>
        <p:nvGraphicFramePr>
          <p:cNvPr id="3" name="Tabel 4">
            <a:extLst>
              <a:ext uri="{FF2B5EF4-FFF2-40B4-BE49-F238E27FC236}">
                <a16:creationId xmlns:a16="http://schemas.microsoft.com/office/drawing/2014/main" id="{D38471CB-966E-4D03-8163-0AC2D70A8453}"/>
              </a:ext>
            </a:extLst>
          </p:cNvPr>
          <p:cNvGraphicFramePr>
            <a:graphicFrameLocks noGrp="1"/>
          </p:cNvGraphicFramePr>
          <p:nvPr>
            <p:extLst>
              <p:ext uri="{D42A27DB-BD31-4B8C-83A1-F6EECF244321}">
                <p14:modId xmlns:p14="http://schemas.microsoft.com/office/powerpoint/2010/main" val="2708233527"/>
              </p:ext>
            </p:extLst>
          </p:nvPr>
        </p:nvGraphicFramePr>
        <p:xfrm>
          <a:off x="628650" y="1674859"/>
          <a:ext cx="7884410" cy="2756149"/>
        </p:xfrm>
        <a:graphic>
          <a:graphicData uri="http://schemas.openxmlformats.org/drawingml/2006/table">
            <a:tbl>
              <a:tblPr firstRow="1" bandRow="1">
                <a:noFill/>
                <a:tableStyleId>{5C22544A-7EE6-4342-B048-85BDC9FD1C3A}</a:tableStyleId>
              </a:tblPr>
              <a:tblGrid>
                <a:gridCol w="3931084">
                  <a:extLst>
                    <a:ext uri="{9D8B030D-6E8A-4147-A177-3AD203B41FA5}">
                      <a16:colId xmlns:a16="http://schemas.microsoft.com/office/drawing/2014/main" val="2349934579"/>
                    </a:ext>
                  </a:extLst>
                </a:gridCol>
                <a:gridCol w="3953326">
                  <a:extLst>
                    <a:ext uri="{9D8B030D-6E8A-4147-A177-3AD203B41FA5}">
                      <a16:colId xmlns:a16="http://schemas.microsoft.com/office/drawing/2014/main" val="977637206"/>
                    </a:ext>
                  </a:extLst>
                </a:gridCol>
              </a:tblGrid>
              <a:tr h="475882">
                <a:tc>
                  <a:txBody>
                    <a:bodyPr/>
                    <a:lstStyle/>
                    <a:p>
                      <a:pPr algn="ctr"/>
                      <a:r>
                        <a:rPr lang="da-DK" sz="1500" b="1">
                          <a:solidFill>
                            <a:schemeClr val="tx1">
                              <a:lumMod val="75000"/>
                              <a:lumOff val="25000"/>
                            </a:schemeClr>
                          </a:solidFill>
                        </a:rPr>
                        <a:t>Unge 1995</a:t>
                      </a:r>
                    </a:p>
                  </a:txBody>
                  <a:tcPr marL="185891" marR="111535" marT="111535" marB="11153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a:r>
                        <a:rPr lang="da-DK" sz="1500" b="1">
                          <a:solidFill>
                            <a:schemeClr val="tx1">
                              <a:lumMod val="75000"/>
                              <a:lumOff val="25000"/>
                            </a:schemeClr>
                          </a:solidFill>
                        </a:rPr>
                        <a:t>Unge 2020</a:t>
                      </a:r>
                    </a:p>
                  </a:txBody>
                  <a:tcPr marL="185891" marR="111535" marT="111535" marB="111535">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2234065065"/>
                  </a:ext>
                </a:extLst>
              </a:tr>
              <a:tr h="74356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a:solidFill>
                            <a:schemeClr val="tx1">
                              <a:lumMod val="75000"/>
                              <a:lumOff val="25000"/>
                            </a:schemeClr>
                          </a:solidFill>
                          <a:effectLst/>
                        </a:rPr>
                        <a:t>Børn og unge var en del af inter-generationelle flokfællesskaber, som i nogen grad gik på tværs af socialgrupper og køn</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5891" marR="96663" marT="96663" marB="96663"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rPr>
                        <a:t>Færre analoge flokke, flere horisontale vennegrupper og flere virtuelle fællesskaber </a:t>
                      </a:r>
                    </a:p>
                  </a:txBody>
                  <a:tcPr marL="185891" marR="96663" marT="96663" marB="96663" anchor="ctr">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886089133"/>
                  </a:ext>
                </a:extLst>
              </a:tr>
              <a:tr h="57006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a:solidFill>
                            <a:schemeClr val="tx1">
                              <a:lumMod val="75000"/>
                              <a:lumOff val="25000"/>
                            </a:schemeClr>
                          </a:solidFill>
                          <a:effectLst/>
                        </a:rPr>
                        <a:t>Få og veldefinerede relationer</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5891" marR="96663" marT="96663" marB="9666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da-DK" sz="1100">
                          <a:solidFill>
                            <a:schemeClr val="tx1">
                              <a:lumMod val="75000"/>
                              <a:lumOff val="25000"/>
                            </a:schemeClr>
                          </a:solidFill>
                          <a:effectLst/>
                        </a:rPr>
                        <a:t>Mange forskelligartede relationer på mange forskellige arenaer, man skal gøre sig fortjent til at være en del af</a:t>
                      </a:r>
                      <a:endParaRPr lang="da-DK" sz="1100">
                        <a:solidFill>
                          <a:schemeClr val="tx1">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185891" marR="96663" marT="96663" marB="9666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966017118"/>
                  </a:ext>
                </a:extLst>
              </a:tr>
              <a:tr h="570067">
                <a:tc>
                  <a:txBody>
                    <a:bodyPr/>
                    <a:lstStyle/>
                    <a:p>
                      <a:r>
                        <a:rPr lang="da-DK" sz="1100">
                          <a:solidFill>
                            <a:schemeClr val="tx1">
                              <a:lumMod val="75000"/>
                              <a:lumOff val="25000"/>
                            </a:schemeClr>
                          </a:solidFill>
                        </a:rPr>
                        <a:t>Legen foregik på gaden og samvær var noget, man havde hjemme hos hinanden</a:t>
                      </a:r>
                    </a:p>
                  </a:txBody>
                  <a:tcPr marL="185891" marR="96663" marT="96663" marB="9666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da-DK" sz="1100">
                          <a:solidFill>
                            <a:schemeClr val="tx1">
                              <a:lumMod val="75000"/>
                              <a:lumOff val="25000"/>
                            </a:schemeClr>
                          </a:solidFill>
                        </a:rPr>
                        <a:t>Legen foregår bag skærmen og samvær foregår hver for sig</a:t>
                      </a:r>
                    </a:p>
                  </a:txBody>
                  <a:tcPr marL="185891" marR="96663" marT="96663" marB="9666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755245806"/>
                  </a:ext>
                </a:extLst>
              </a:tr>
              <a:tr h="396568">
                <a:tc>
                  <a:txBody>
                    <a:bodyPr/>
                    <a:lstStyle/>
                    <a:p>
                      <a:r>
                        <a:rPr lang="da-DK" sz="1100">
                          <a:solidFill>
                            <a:schemeClr val="tx1">
                              <a:lumMod val="75000"/>
                              <a:lumOff val="25000"/>
                            </a:schemeClr>
                          </a:solidFill>
                        </a:rPr>
                        <a:t>Ungdom som en bro mellem barn- og ungdom!</a:t>
                      </a:r>
                    </a:p>
                  </a:txBody>
                  <a:tcPr marL="185891" marR="96663" marT="96663" marB="9666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tc>
                  <a:txBody>
                    <a:bodyPr/>
                    <a:lstStyle/>
                    <a:p>
                      <a:r>
                        <a:rPr lang="da-DK" sz="1100">
                          <a:solidFill>
                            <a:schemeClr val="tx1">
                              <a:lumMod val="75000"/>
                              <a:lumOff val="25000"/>
                            </a:schemeClr>
                          </a:solidFill>
                        </a:rPr>
                        <a:t>Ungdom som en permanent tilstand!</a:t>
                      </a:r>
                    </a:p>
                  </a:txBody>
                  <a:tcPr marL="185891" marR="96663" marT="96663" marB="96663" anchor="ctr">
                    <a:lnL w="12700" cmpd="sng">
                      <a:noFill/>
                      <a:prstDash val="solid"/>
                    </a:lnL>
                    <a:lnR w="12700" cmpd="sng">
                      <a:noFill/>
                      <a:prstDash val="solid"/>
                    </a:lnR>
                    <a:lnT w="19050" cap="flat" cmpd="sng" algn="ctr">
                      <a:solidFill>
                        <a:srgbClr val="FFFFFF"/>
                      </a:solid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542446815"/>
                  </a:ext>
                </a:extLst>
              </a:tr>
            </a:tbl>
          </a:graphicData>
        </a:graphic>
      </p:graphicFrame>
    </p:spTree>
    <p:extLst>
      <p:ext uri="{BB962C8B-B14F-4D97-AF65-F5344CB8AC3E}">
        <p14:creationId xmlns:p14="http://schemas.microsoft.com/office/powerpoint/2010/main" val="1268764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a:extLst>
              <a:ext uri="{FF2B5EF4-FFF2-40B4-BE49-F238E27FC236}">
                <a16:creationId xmlns:a16="http://schemas.microsoft.com/office/drawing/2014/main" id="{5F885E09-79C1-4C96-9841-319FA31814CE}"/>
              </a:ext>
            </a:extLst>
          </p:cNvPr>
          <p:cNvSpPr>
            <a:spLocks noGrp="1"/>
          </p:cNvSpPr>
          <p:nvPr>
            <p:ph type="title"/>
          </p:nvPr>
        </p:nvSpPr>
        <p:spPr>
          <a:xfrm>
            <a:off x="1602769" y="171739"/>
            <a:ext cx="6114522" cy="743118"/>
          </a:xfrm>
        </p:spPr>
        <p:txBody>
          <a:bodyPr rtlCol="0">
            <a:normAutofit/>
          </a:bodyPr>
          <a:lstStyle/>
          <a:p>
            <a:pPr defTabSz="342895">
              <a:defRPr/>
            </a:pPr>
            <a:r>
              <a:rPr lang="da-DK" altLang="da-DK" sz="2700"/>
              <a:t>Hvad er vigtigt? – top 2</a:t>
            </a:r>
          </a:p>
        </p:txBody>
      </p:sp>
      <p:graphicFrame>
        <p:nvGraphicFramePr>
          <p:cNvPr id="4" name="Pladsholder til indhold 3">
            <a:extLst>
              <a:ext uri="{FF2B5EF4-FFF2-40B4-BE49-F238E27FC236}">
                <a16:creationId xmlns:a16="http://schemas.microsoft.com/office/drawing/2014/main" id="{BB8BD939-FC03-42BB-82F2-269A6F9F789E}"/>
              </a:ext>
            </a:extLst>
          </p:cNvPr>
          <p:cNvGraphicFramePr>
            <a:graphicFrameLocks noGrp="1"/>
          </p:cNvGraphicFramePr>
          <p:nvPr>
            <p:ph idx="1"/>
          </p:nvPr>
        </p:nvGraphicFramePr>
        <p:xfrm>
          <a:off x="2219514" y="1085514"/>
          <a:ext cx="5623072" cy="3321682"/>
        </p:xfrm>
        <a:graphic>
          <a:graphicData uri="http://schemas.openxmlformats.org/drawingml/2006/table">
            <a:tbl>
              <a:tblPr firstRow="1" bandRow="1">
                <a:tableStyleId>{5C22544A-7EE6-4342-B048-85BDC9FD1C3A}</a:tableStyleId>
              </a:tblPr>
              <a:tblGrid>
                <a:gridCol w="2811536">
                  <a:extLst>
                    <a:ext uri="{9D8B030D-6E8A-4147-A177-3AD203B41FA5}">
                      <a16:colId xmlns:a16="http://schemas.microsoft.com/office/drawing/2014/main" val="20000"/>
                    </a:ext>
                  </a:extLst>
                </a:gridCol>
                <a:gridCol w="2811536">
                  <a:extLst>
                    <a:ext uri="{9D8B030D-6E8A-4147-A177-3AD203B41FA5}">
                      <a16:colId xmlns:a16="http://schemas.microsoft.com/office/drawing/2014/main" val="20001"/>
                    </a:ext>
                  </a:extLst>
                </a:gridCol>
              </a:tblGrid>
              <a:tr h="397500">
                <a:tc>
                  <a:txBody>
                    <a:bodyPr/>
                    <a:lstStyle/>
                    <a:p>
                      <a:endParaRPr lang="da-DK" sz="2200" dirty="0"/>
                    </a:p>
                  </a:txBody>
                  <a:tcPr marL="62202" marR="62202" marT="31110" marB="31110"/>
                </a:tc>
                <a:tc>
                  <a:txBody>
                    <a:bodyPr/>
                    <a:lstStyle/>
                    <a:p>
                      <a:pPr algn="ctr"/>
                      <a:r>
                        <a:rPr lang="da-DK" sz="2200" dirty="0"/>
                        <a:t>Pct.</a:t>
                      </a:r>
                    </a:p>
                  </a:txBody>
                  <a:tcPr marL="62202" marR="62202" marT="31110" marB="31110"/>
                </a:tc>
                <a:extLst>
                  <a:ext uri="{0D108BD9-81ED-4DB2-BD59-A6C34878D82A}">
                    <a16:rowId xmlns:a16="http://schemas.microsoft.com/office/drawing/2014/main" val="10000"/>
                  </a:ext>
                </a:extLst>
              </a:tr>
              <a:tr h="725842">
                <a:tc>
                  <a:txBody>
                    <a:bodyPr/>
                    <a:lstStyle/>
                    <a:p>
                      <a:r>
                        <a:rPr lang="da-DK" sz="2200" dirty="0"/>
                        <a:t>At jeg lærer noget nyt </a:t>
                      </a:r>
                    </a:p>
                  </a:txBody>
                  <a:tcPr marL="62202" marR="62202" marT="31110" marB="31110"/>
                </a:tc>
                <a:tc>
                  <a:txBody>
                    <a:bodyPr/>
                    <a:lstStyle/>
                    <a:p>
                      <a:pPr algn="ctr"/>
                      <a:r>
                        <a:rPr lang="da-DK" sz="2200" dirty="0"/>
                        <a:t>84, 6 </a:t>
                      </a:r>
                    </a:p>
                  </a:txBody>
                  <a:tcPr marL="62202" marR="62202" marT="31110" marB="31110"/>
                </a:tc>
                <a:extLst>
                  <a:ext uri="{0D108BD9-81ED-4DB2-BD59-A6C34878D82A}">
                    <a16:rowId xmlns:a16="http://schemas.microsoft.com/office/drawing/2014/main" val="10001"/>
                  </a:ext>
                </a:extLst>
              </a:tr>
              <a:tr h="732780">
                <a:tc>
                  <a:txBody>
                    <a:bodyPr/>
                    <a:lstStyle/>
                    <a:p>
                      <a:r>
                        <a:rPr lang="da-DK" sz="2200" dirty="0"/>
                        <a:t>At mødetiderne er fleksible…</a:t>
                      </a:r>
                    </a:p>
                  </a:txBody>
                  <a:tcPr marL="62202" marR="62202" marT="31110" marB="31110"/>
                </a:tc>
                <a:tc>
                  <a:txBody>
                    <a:bodyPr/>
                    <a:lstStyle/>
                    <a:p>
                      <a:pPr algn="ctr"/>
                      <a:r>
                        <a:rPr lang="da-DK" sz="2200" dirty="0"/>
                        <a:t>66,4 </a:t>
                      </a:r>
                    </a:p>
                  </a:txBody>
                  <a:tcPr marL="62202" marR="62202" marT="31110" marB="31110"/>
                </a:tc>
                <a:extLst>
                  <a:ext uri="{0D108BD9-81ED-4DB2-BD59-A6C34878D82A}">
                    <a16:rowId xmlns:a16="http://schemas.microsoft.com/office/drawing/2014/main" val="10002"/>
                  </a:ext>
                </a:extLst>
              </a:tr>
              <a:tr h="397500">
                <a:tc>
                  <a:txBody>
                    <a:bodyPr/>
                    <a:lstStyle/>
                    <a:p>
                      <a:r>
                        <a:rPr lang="da-DK" sz="2200" dirty="0"/>
                        <a:t>Og </a:t>
                      </a:r>
                      <a:r>
                        <a:rPr lang="da-DK" sz="2200"/>
                        <a:t>til eftertanke……</a:t>
                      </a:r>
                      <a:endParaRPr lang="da-DK" sz="2200" dirty="0"/>
                    </a:p>
                  </a:txBody>
                  <a:tcPr marL="62202" marR="62202" marT="31110" marB="31110"/>
                </a:tc>
                <a:tc>
                  <a:txBody>
                    <a:bodyPr/>
                    <a:lstStyle/>
                    <a:p>
                      <a:pPr algn="ctr"/>
                      <a:endParaRPr lang="da-DK" sz="2200" dirty="0"/>
                    </a:p>
                  </a:txBody>
                  <a:tcPr marL="62202" marR="62202" marT="31110" marB="31110"/>
                </a:tc>
                <a:extLst>
                  <a:ext uri="{0D108BD9-81ED-4DB2-BD59-A6C34878D82A}">
                    <a16:rowId xmlns:a16="http://schemas.microsoft.com/office/drawing/2014/main" val="10003"/>
                  </a:ext>
                </a:extLst>
              </a:tr>
              <a:tr h="1068060">
                <a:tc>
                  <a:txBody>
                    <a:bodyPr/>
                    <a:lstStyle/>
                    <a:p>
                      <a:r>
                        <a:rPr lang="da-DK" sz="2200" dirty="0"/>
                        <a:t>Jeg</a:t>
                      </a:r>
                      <a:r>
                        <a:rPr lang="da-DK" sz="2200" baseline="0" dirty="0"/>
                        <a:t> har svært ved at få min hverdag til </a:t>
                      </a:r>
                      <a:r>
                        <a:rPr lang="da-DK" sz="2200" baseline="0" dirty="0" err="1"/>
                        <a:t>til</a:t>
                      </a:r>
                      <a:r>
                        <a:rPr lang="da-DK" sz="2200" baseline="0" dirty="0"/>
                        <a:t> at hænge sammen…..</a:t>
                      </a:r>
                      <a:endParaRPr lang="da-DK" sz="2200" dirty="0"/>
                    </a:p>
                  </a:txBody>
                  <a:tcPr marL="62202" marR="62202" marT="31110" marB="31110"/>
                </a:tc>
                <a:tc>
                  <a:txBody>
                    <a:bodyPr/>
                    <a:lstStyle/>
                    <a:p>
                      <a:pPr algn="ctr"/>
                      <a:r>
                        <a:rPr lang="da-DK" sz="2200" dirty="0"/>
                        <a:t>64,8 </a:t>
                      </a:r>
                    </a:p>
                  </a:txBody>
                  <a:tcPr marL="62202" marR="62202" marT="31110" marB="3111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51445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27E3C1-0D74-B445-A3B7-CBC74FCD3670}"/>
              </a:ext>
            </a:extLst>
          </p:cNvPr>
          <p:cNvSpPr>
            <a:spLocks noGrp="1"/>
          </p:cNvSpPr>
          <p:nvPr>
            <p:ph type="title"/>
          </p:nvPr>
        </p:nvSpPr>
        <p:spPr/>
        <p:txBody>
          <a:bodyPr/>
          <a:lstStyle/>
          <a:p>
            <a:r>
              <a:rPr lang="da-DK" dirty="0"/>
              <a:t>STØRST TRIVSEL I FRITIDEN…..</a:t>
            </a:r>
          </a:p>
        </p:txBody>
      </p:sp>
      <p:graphicFrame>
        <p:nvGraphicFramePr>
          <p:cNvPr id="4" name="Tabel 3">
            <a:extLst>
              <a:ext uri="{FF2B5EF4-FFF2-40B4-BE49-F238E27FC236}">
                <a16:creationId xmlns:a16="http://schemas.microsoft.com/office/drawing/2014/main" id="{51E13232-6707-4445-8244-3EFED632AB9A}"/>
              </a:ext>
            </a:extLst>
          </p:cNvPr>
          <p:cNvGraphicFramePr>
            <a:graphicFrameLocks noGrp="1"/>
          </p:cNvGraphicFramePr>
          <p:nvPr/>
        </p:nvGraphicFramePr>
        <p:xfrm>
          <a:off x="2286000" y="2154555"/>
          <a:ext cx="4572000" cy="1131570"/>
        </p:xfrm>
        <a:graphic>
          <a:graphicData uri="http://schemas.openxmlformats.org/drawingml/2006/table">
            <a:tbl>
              <a:tblPr firstRow="1" bandRow="1">
                <a:tableStyleId>{0505E3EF-67EA-436B-97B2-0124C06EBD24}</a:tableStyleId>
              </a:tblPr>
              <a:tblGrid>
                <a:gridCol w="2286000">
                  <a:extLst>
                    <a:ext uri="{9D8B030D-6E8A-4147-A177-3AD203B41FA5}">
                      <a16:colId xmlns:a16="http://schemas.microsoft.com/office/drawing/2014/main" val="277160872"/>
                    </a:ext>
                  </a:extLst>
                </a:gridCol>
                <a:gridCol w="2286000">
                  <a:extLst>
                    <a:ext uri="{9D8B030D-6E8A-4147-A177-3AD203B41FA5}">
                      <a16:colId xmlns:a16="http://schemas.microsoft.com/office/drawing/2014/main" val="1715221481"/>
                    </a:ext>
                  </a:extLst>
                </a:gridCol>
              </a:tblGrid>
              <a:tr h="377190">
                <a:tc>
                  <a:txBody>
                    <a:bodyPr/>
                    <a:lstStyle/>
                    <a:p>
                      <a:r>
                        <a:rPr lang="da-DK" sz="1000" b="0" dirty="0"/>
                        <a:t>GENEREL TRIVSEL (8-10)</a:t>
                      </a:r>
                    </a:p>
                    <a:p>
                      <a:endParaRPr lang="da-DK" sz="1000" b="0" dirty="0"/>
                    </a:p>
                  </a:txBody>
                  <a:tcPr marL="68580" marR="68580" marT="34290" marB="34290"/>
                </a:tc>
                <a:tc>
                  <a:txBody>
                    <a:bodyPr/>
                    <a:lstStyle/>
                    <a:p>
                      <a:r>
                        <a:rPr lang="da-DK" sz="1000" b="0" dirty="0"/>
                        <a:t>53,3 pct.</a:t>
                      </a:r>
                    </a:p>
                  </a:txBody>
                  <a:tcPr marL="68580" marR="68580" marT="34290" marB="34290"/>
                </a:tc>
                <a:extLst>
                  <a:ext uri="{0D108BD9-81ED-4DB2-BD59-A6C34878D82A}">
                    <a16:rowId xmlns:a16="http://schemas.microsoft.com/office/drawing/2014/main" val="681001849"/>
                  </a:ext>
                </a:extLst>
              </a:tr>
              <a:tr h="377190">
                <a:tc>
                  <a:txBody>
                    <a:bodyPr/>
                    <a:lstStyle/>
                    <a:p>
                      <a:r>
                        <a:rPr lang="da-DK" sz="1000" b="0" dirty="0"/>
                        <a:t>TRIVSEL I SKOLEN (8-10)</a:t>
                      </a:r>
                    </a:p>
                    <a:p>
                      <a:endParaRPr lang="da-DK" sz="1000" b="0" dirty="0"/>
                    </a:p>
                  </a:txBody>
                  <a:tcPr marL="68580" marR="68580" marT="34290" marB="34290"/>
                </a:tc>
                <a:tc>
                  <a:txBody>
                    <a:bodyPr/>
                    <a:lstStyle/>
                    <a:p>
                      <a:r>
                        <a:rPr lang="da-DK" sz="1000" b="0" dirty="0"/>
                        <a:t>48,9 pct.</a:t>
                      </a:r>
                    </a:p>
                  </a:txBody>
                  <a:tcPr marL="68580" marR="68580" marT="34290" marB="34290"/>
                </a:tc>
                <a:extLst>
                  <a:ext uri="{0D108BD9-81ED-4DB2-BD59-A6C34878D82A}">
                    <a16:rowId xmlns:a16="http://schemas.microsoft.com/office/drawing/2014/main" val="1157220923"/>
                  </a:ext>
                </a:extLst>
              </a:tr>
              <a:tr h="377190">
                <a:tc>
                  <a:txBody>
                    <a:bodyPr/>
                    <a:lstStyle/>
                    <a:p>
                      <a:r>
                        <a:rPr lang="da-DK" sz="1000" b="1" dirty="0"/>
                        <a:t>TRIVSEL I SPORTEN (8-10)</a:t>
                      </a:r>
                    </a:p>
                    <a:p>
                      <a:endParaRPr lang="da-DK" sz="1000" b="1" dirty="0"/>
                    </a:p>
                  </a:txBody>
                  <a:tcPr marL="68580" marR="68580" marT="34290" marB="34290"/>
                </a:tc>
                <a:tc>
                  <a:txBody>
                    <a:bodyPr/>
                    <a:lstStyle/>
                    <a:p>
                      <a:r>
                        <a:rPr lang="da-DK" sz="1000" b="1" dirty="0"/>
                        <a:t>61,8 pct.</a:t>
                      </a:r>
                    </a:p>
                  </a:txBody>
                  <a:tcPr marL="68580" marR="68580" marT="34290" marB="34290"/>
                </a:tc>
                <a:extLst>
                  <a:ext uri="{0D108BD9-81ED-4DB2-BD59-A6C34878D82A}">
                    <a16:rowId xmlns:a16="http://schemas.microsoft.com/office/drawing/2014/main" val="1811298521"/>
                  </a:ext>
                </a:extLst>
              </a:tr>
            </a:tbl>
          </a:graphicData>
        </a:graphic>
      </p:graphicFrame>
      <p:sp>
        <p:nvSpPr>
          <p:cNvPr id="5" name="Tekstfelt 4">
            <a:extLst>
              <a:ext uri="{FF2B5EF4-FFF2-40B4-BE49-F238E27FC236}">
                <a16:creationId xmlns:a16="http://schemas.microsoft.com/office/drawing/2014/main" id="{DBC1260D-BC8B-2F46-9FE3-CE01B416CA9E}"/>
              </a:ext>
            </a:extLst>
          </p:cNvPr>
          <p:cNvSpPr txBox="1"/>
          <p:nvPr/>
        </p:nvSpPr>
        <p:spPr>
          <a:xfrm>
            <a:off x="2214563" y="3677603"/>
            <a:ext cx="3847528" cy="230832"/>
          </a:xfrm>
          <a:prstGeom prst="rect">
            <a:avLst/>
          </a:prstGeom>
          <a:noFill/>
        </p:spPr>
        <p:txBody>
          <a:bodyPr wrap="none" rtlCol="0">
            <a:spAutoFit/>
          </a:bodyPr>
          <a:lstStyle/>
          <a:p>
            <a:r>
              <a:rPr lang="da-DK" sz="900" i="1" dirty="0"/>
              <a:t>Pigernes vurdering af trivsel på en skala fra 1-10, hvor 10 er højst mulig trivsel.</a:t>
            </a:r>
          </a:p>
        </p:txBody>
      </p:sp>
    </p:spTree>
    <p:extLst>
      <p:ext uri="{BB962C8B-B14F-4D97-AF65-F5344CB8AC3E}">
        <p14:creationId xmlns:p14="http://schemas.microsoft.com/office/powerpoint/2010/main" val="25888716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p:cNvSpPr>
            <a:spLocks noGrp="1"/>
          </p:cNvSpPr>
          <p:nvPr>
            <p:ph idx="1"/>
          </p:nvPr>
        </p:nvSpPr>
        <p:spPr>
          <a:xfrm>
            <a:off x="1278881" y="2030525"/>
            <a:ext cx="6456145" cy="2793297"/>
          </a:xfrm>
        </p:spPr>
        <p:txBody>
          <a:bodyPr>
            <a:normAutofit fontScale="77500" lnSpcReduction="20000"/>
          </a:bodyPr>
          <a:lstStyle/>
          <a:p>
            <a:pPr marL="0" indent="0">
              <a:buNone/>
            </a:pPr>
            <a:endParaRPr lang="da-DK" sz="2400" dirty="0"/>
          </a:p>
          <a:p>
            <a:pPr marL="0" indent="0" algn="ctr">
              <a:lnSpc>
                <a:spcPct val="140000"/>
              </a:lnSpc>
              <a:buNone/>
            </a:pPr>
            <a:r>
              <a:rPr lang="da-DK" sz="2400" i="1" dirty="0"/>
              <a:t>”Sporten er det der rum, hvor tankerne kan gå lidt frit. Hvor man bare kan lade være med at tænke så meget, eller… jo, jeg tænker jo meget, men det er jo ikke på alt det andet. Jeg har ligesom min egen lille verden. Jeg synes, at når jeg først kommer i gang, så glemmer jeg alt det andet”</a:t>
            </a:r>
          </a:p>
          <a:p>
            <a:pPr marL="0" indent="0" algn="r">
              <a:lnSpc>
                <a:spcPct val="140000"/>
              </a:lnSpc>
              <a:buNone/>
            </a:pPr>
            <a:r>
              <a:rPr lang="da-DK" sz="1725" dirty="0"/>
              <a:t>(Pige, 16 år))</a:t>
            </a:r>
            <a:endParaRPr lang="da-DK" sz="1575" dirty="0"/>
          </a:p>
          <a:p>
            <a:pPr marL="0" indent="0" algn="ctr">
              <a:buNone/>
            </a:pPr>
            <a:r>
              <a:rPr lang="da-DK" sz="2400" dirty="0">
                <a:solidFill>
                  <a:srgbClr val="FF5000"/>
                </a:solidFill>
              </a:rPr>
              <a:t> </a:t>
            </a:r>
          </a:p>
        </p:txBody>
      </p:sp>
      <p:sp>
        <p:nvSpPr>
          <p:cNvPr id="3" name="Titel 2"/>
          <p:cNvSpPr>
            <a:spLocks noGrp="1"/>
          </p:cNvSpPr>
          <p:nvPr>
            <p:ph type="ctrTitle"/>
          </p:nvPr>
        </p:nvSpPr>
        <p:spPr>
          <a:xfrm>
            <a:off x="628650" y="624174"/>
            <a:ext cx="7542869" cy="1165257"/>
          </a:xfrm>
        </p:spPr>
        <p:txBody>
          <a:bodyPr/>
          <a:lstStyle/>
          <a:p>
            <a:pPr algn="ctr">
              <a:lnSpc>
                <a:spcPct val="130000"/>
              </a:lnSpc>
            </a:pPr>
            <a:r>
              <a:rPr lang="da-DK" b="1" dirty="0"/>
              <a:t>Hvis jeres hverdag er så tæt pakket, hvorfor prioriterer I så stadig at finde tid til sport?</a:t>
            </a:r>
            <a:br>
              <a:rPr lang="da-DK" dirty="0"/>
            </a:br>
            <a:endParaRPr lang="da-DK" dirty="0"/>
          </a:p>
        </p:txBody>
      </p:sp>
    </p:spTree>
    <p:extLst>
      <p:ext uri="{BB962C8B-B14F-4D97-AF65-F5344CB8AC3E}">
        <p14:creationId xmlns:p14="http://schemas.microsoft.com/office/powerpoint/2010/main" val="3755335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8B85C2-A13E-4302-BAFF-194A57DBD4CC}"/>
              </a:ext>
            </a:extLst>
          </p:cNvPr>
          <p:cNvSpPr>
            <a:spLocks noGrp="1"/>
          </p:cNvSpPr>
          <p:nvPr>
            <p:ph type="title"/>
          </p:nvPr>
        </p:nvSpPr>
        <p:spPr>
          <a:xfrm>
            <a:off x="557213" y="557213"/>
            <a:ext cx="2607469" cy="3721893"/>
          </a:xfrm>
        </p:spPr>
        <p:txBody>
          <a:bodyPr vert="horz" lIns="68580" tIns="34290" rIns="68580" bIns="34290" rtlCol="0" anchor="ctr">
            <a:normAutofit/>
          </a:bodyPr>
          <a:lstStyle/>
          <a:p>
            <a:pPr algn="ctr"/>
            <a:r>
              <a:rPr lang="en-US" sz="2250" dirty="0">
                <a:solidFill>
                  <a:srgbClr val="FFFFFF"/>
                </a:solidFill>
              </a:rPr>
              <a:t>”At </a:t>
            </a:r>
            <a:r>
              <a:rPr lang="en-US" sz="2250" dirty="0" err="1">
                <a:solidFill>
                  <a:srgbClr val="FFFFFF"/>
                </a:solidFill>
              </a:rPr>
              <a:t>bruge</a:t>
            </a:r>
            <a:r>
              <a:rPr lang="en-US" sz="2250" dirty="0">
                <a:solidFill>
                  <a:srgbClr val="FFFFFF"/>
                </a:solidFill>
              </a:rPr>
              <a:t> </a:t>
            </a:r>
            <a:r>
              <a:rPr lang="en-US" sz="2250" dirty="0" err="1">
                <a:solidFill>
                  <a:srgbClr val="FFFFFF"/>
                </a:solidFill>
              </a:rPr>
              <a:t>kroppen</a:t>
            </a:r>
            <a:r>
              <a:rPr lang="en-US" sz="2250" dirty="0">
                <a:solidFill>
                  <a:srgbClr val="FFFFFF"/>
                </a:solidFill>
              </a:rPr>
              <a:t> og </a:t>
            </a:r>
            <a:r>
              <a:rPr lang="en-US" sz="2250" dirty="0" err="1">
                <a:solidFill>
                  <a:srgbClr val="FFFFFF"/>
                </a:solidFill>
              </a:rPr>
              <a:t>dermed</a:t>
            </a:r>
            <a:r>
              <a:rPr lang="en-US" sz="2250" dirty="0">
                <a:solidFill>
                  <a:srgbClr val="FFFFFF"/>
                </a:solidFill>
              </a:rPr>
              <a:t> </a:t>
            </a:r>
            <a:r>
              <a:rPr lang="en-US" sz="2250" dirty="0" err="1">
                <a:solidFill>
                  <a:srgbClr val="FFFFFF"/>
                </a:solidFill>
              </a:rPr>
              <a:t>få</a:t>
            </a:r>
            <a:r>
              <a:rPr lang="en-US" sz="2250" dirty="0">
                <a:solidFill>
                  <a:srgbClr val="FFFFFF"/>
                </a:solidFill>
              </a:rPr>
              <a:t> et </a:t>
            </a:r>
            <a:r>
              <a:rPr lang="en-US" sz="2250" dirty="0" err="1">
                <a:solidFill>
                  <a:srgbClr val="FFFFFF"/>
                </a:solidFill>
              </a:rPr>
              <a:t>frirum</a:t>
            </a:r>
            <a:r>
              <a:rPr lang="en-US" sz="2250" dirty="0">
                <a:solidFill>
                  <a:srgbClr val="FFFFFF"/>
                </a:solidFill>
              </a:rPr>
              <a:t> </a:t>
            </a:r>
            <a:r>
              <a:rPr lang="en-US" sz="2250" dirty="0" err="1">
                <a:solidFill>
                  <a:srgbClr val="FFFFFF"/>
                </a:solidFill>
              </a:rPr>
              <a:t>fra</a:t>
            </a:r>
            <a:r>
              <a:rPr lang="en-US" sz="2250" dirty="0">
                <a:solidFill>
                  <a:srgbClr val="FFFFFF"/>
                </a:solidFill>
              </a:rPr>
              <a:t> at </a:t>
            </a:r>
            <a:r>
              <a:rPr lang="en-US" sz="2250" dirty="0" err="1">
                <a:solidFill>
                  <a:srgbClr val="FFFFFF"/>
                </a:solidFill>
              </a:rPr>
              <a:t>skulle</a:t>
            </a:r>
            <a:r>
              <a:rPr lang="en-US" sz="2250" dirty="0">
                <a:solidFill>
                  <a:srgbClr val="FFFFFF"/>
                </a:solidFill>
              </a:rPr>
              <a:t> </a:t>
            </a:r>
            <a:r>
              <a:rPr lang="en-US" sz="2250" dirty="0" err="1">
                <a:solidFill>
                  <a:srgbClr val="FFFFFF"/>
                </a:solidFill>
              </a:rPr>
              <a:t>tænke</a:t>
            </a:r>
            <a:r>
              <a:rPr lang="en-US" sz="2250" dirty="0">
                <a:solidFill>
                  <a:srgbClr val="FFFFFF"/>
                </a:solidFill>
              </a:rPr>
              <a:t> hele </a:t>
            </a:r>
            <a:r>
              <a:rPr lang="en-US" sz="2250" dirty="0" err="1">
                <a:solidFill>
                  <a:srgbClr val="FFFFFF"/>
                </a:solidFill>
              </a:rPr>
              <a:t>tiden</a:t>
            </a:r>
            <a:r>
              <a:rPr lang="en-US" sz="2250" dirty="0">
                <a:solidFill>
                  <a:srgbClr val="FFFFFF"/>
                </a:solidFill>
              </a:rPr>
              <a:t>….Der </a:t>
            </a:r>
            <a:r>
              <a:rPr lang="en-US" sz="2250" dirty="0" err="1">
                <a:solidFill>
                  <a:srgbClr val="FFFFFF"/>
                </a:solidFill>
              </a:rPr>
              <a:t>er</a:t>
            </a:r>
            <a:r>
              <a:rPr lang="en-US" sz="2250" dirty="0">
                <a:solidFill>
                  <a:srgbClr val="FFFFFF"/>
                </a:solidFill>
              </a:rPr>
              <a:t> bare </a:t>
            </a:r>
            <a:r>
              <a:rPr lang="en-US" sz="2250" dirty="0" err="1">
                <a:solidFill>
                  <a:srgbClr val="FFFFFF"/>
                </a:solidFill>
              </a:rPr>
              <a:t>noget</a:t>
            </a:r>
            <a:r>
              <a:rPr lang="en-US" sz="2250" dirty="0">
                <a:solidFill>
                  <a:srgbClr val="FFFFFF"/>
                </a:solidFill>
              </a:rPr>
              <a:t> </a:t>
            </a:r>
            <a:r>
              <a:rPr lang="en-US" sz="2250" dirty="0" err="1">
                <a:solidFill>
                  <a:srgbClr val="FFFFFF"/>
                </a:solidFill>
              </a:rPr>
              <a:t>virkelig</a:t>
            </a:r>
            <a:r>
              <a:rPr lang="en-US" sz="2250" dirty="0">
                <a:solidFill>
                  <a:srgbClr val="FFFFFF"/>
                </a:solidFill>
              </a:rPr>
              <a:t> </a:t>
            </a:r>
            <a:r>
              <a:rPr lang="en-US" sz="2250" dirty="0" err="1">
                <a:solidFill>
                  <a:srgbClr val="FFFFFF"/>
                </a:solidFill>
              </a:rPr>
              <a:t>fedt</a:t>
            </a:r>
            <a:r>
              <a:rPr lang="en-US" sz="2250" dirty="0">
                <a:solidFill>
                  <a:srgbClr val="FFFFFF"/>
                </a:solidFill>
              </a:rPr>
              <a:t> </a:t>
            </a:r>
            <a:r>
              <a:rPr lang="en-US" sz="2250" dirty="0" err="1">
                <a:solidFill>
                  <a:srgbClr val="FFFFFF"/>
                </a:solidFill>
              </a:rPr>
              <a:t>ved</a:t>
            </a:r>
            <a:r>
              <a:rPr lang="en-US" sz="2250" dirty="0">
                <a:solidFill>
                  <a:srgbClr val="FFFFFF"/>
                </a:solidFill>
              </a:rPr>
              <a:t> at </a:t>
            </a:r>
            <a:r>
              <a:rPr lang="en-US" sz="2250" dirty="0" err="1">
                <a:solidFill>
                  <a:srgbClr val="FFFFFF"/>
                </a:solidFill>
              </a:rPr>
              <a:t>føle</a:t>
            </a:r>
            <a:r>
              <a:rPr lang="en-US" sz="2250" dirty="0">
                <a:solidFill>
                  <a:srgbClr val="FFFFFF"/>
                </a:solidFill>
              </a:rPr>
              <a:t> sin </a:t>
            </a:r>
            <a:r>
              <a:rPr lang="en-US" sz="2250" dirty="0" err="1">
                <a:solidFill>
                  <a:srgbClr val="FFFFFF"/>
                </a:solidFill>
              </a:rPr>
              <a:t>krop</a:t>
            </a:r>
            <a:r>
              <a:rPr lang="en-US" sz="2250" dirty="0">
                <a:solidFill>
                  <a:srgbClr val="FFFFFF"/>
                </a:solidFill>
              </a:rPr>
              <a:t> </a:t>
            </a:r>
            <a:r>
              <a:rPr lang="en-US" sz="2250" dirty="0" err="1">
                <a:solidFill>
                  <a:srgbClr val="FFFFFF"/>
                </a:solidFill>
              </a:rPr>
              <a:t>være</a:t>
            </a:r>
            <a:r>
              <a:rPr lang="en-US" sz="2250" dirty="0">
                <a:solidFill>
                  <a:srgbClr val="FFFFFF"/>
                </a:solidFill>
              </a:rPr>
              <a:t> </a:t>
            </a:r>
            <a:r>
              <a:rPr lang="en-US" sz="2250" dirty="0" err="1">
                <a:solidFill>
                  <a:srgbClr val="FFFFFF"/>
                </a:solidFill>
              </a:rPr>
              <a:t>brugt</a:t>
            </a:r>
            <a:r>
              <a:rPr lang="en-US" sz="2250" dirty="0">
                <a:solidFill>
                  <a:srgbClr val="FFFFFF"/>
                </a:solidFill>
              </a:rPr>
              <a:t>, </a:t>
            </a:r>
            <a:r>
              <a:rPr lang="en-US" sz="2250" dirty="0" err="1">
                <a:solidFill>
                  <a:srgbClr val="FFFFFF"/>
                </a:solidFill>
              </a:rPr>
              <a:t>være</a:t>
            </a:r>
            <a:r>
              <a:rPr lang="en-US" sz="2250" dirty="0">
                <a:solidFill>
                  <a:srgbClr val="FFFFFF"/>
                </a:solidFill>
              </a:rPr>
              <a:t> </a:t>
            </a:r>
            <a:r>
              <a:rPr lang="en-US" sz="2250" dirty="0" err="1">
                <a:solidFill>
                  <a:srgbClr val="FFFFFF"/>
                </a:solidFill>
              </a:rPr>
              <a:t>stærk</a:t>
            </a:r>
            <a:r>
              <a:rPr lang="en-US" sz="2250" dirty="0">
                <a:solidFill>
                  <a:srgbClr val="FFFFFF"/>
                </a:solidFill>
              </a:rPr>
              <a:t> og det at </a:t>
            </a:r>
            <a:r>
              <a:rPr lang="en-US" sz="2250" dirty="0" err="1">
                <a:solidFill>
                  <a:srgbClr val="FFFFFF"/>
                </a:solidFill>
              </a:rPr>
              <a:t>være</a:t>
            </a:r>
            <a:r>
              <a:rPr lang="en-US" sz="2250" dirty="0">
                <a:solidFill>
                  <a:srgbClr val="FFFFFF"/>
                </a:solidFill>
              </a:rPr>
              <a:t> </a:t>
            </a:r>
            <a:r>
              <a:rPr lang="en-US" sz="2250" dirty="0" err="1">
                <a:solidFill>
                  <a:srgbClr val="FFFFFF"/>
                </a:solidFill>
              </a:rPr>
              <a:t>smurt</a:t>
            </a:r>
            <a:r>
              <a:rPr lang="en-US" sz="2250" dirty="0">
                <a:solidFill>
                  <a:srgbClr val="FFFFFF"/>
                </a:solidFill>
              </a:rPr>
              <a:t> </a:t>
            </a:r>
            <a:r>
              <a:rPr lang="en-US" sz="2250" dirty="0" err="1">
                <a:solidFill>
                  <a:srgbClr val="FFFFFF"/>
                </a:solidFill>
              </a:rPr>
              <a:t>ind</a:t>
            </a:r>
            <a:r>
              <a:rPr lang="en-US" sz="2250" dirty="0">
                <a:solidFill>
                  <a:srgbClr val="FFFFFF"/>
                </a:solidFill>
              </a:rPr>
              <a:t> i </a:t>
            </a:r>
            <a:r>
              <a:rPr lang="en-US" sz="2250" dirty="0" err="1">
                <a:solidFill>
                  <a:srgbClr val="FFFFFF"/>
                </a:solidFill>
              </a:rPr>
              <a:t>mudder</a:t>
            </a:r>
            <a:r>
              <a:rPr lang="en-US" sz="2250" dirty="0">
                <a:solidFill>
                  <a:srgbClr val="FFFFFF"/>
                </a:solidFill>
              </a:rPr>
              <a:t>…”(U18-spiller)</a:t>
            </a:r>
          </a:p>
        </p:txBody>
      </p:sp>
      <p:pic>
        <p:nvPicPr>
          <p:cNvPr id="5" name="Pladsholder til indhold 4" descr="Et billede, der indeholder græs, udendørs, felt, fodbold&#10;&#10;Automatisk genereret beskrivelse">
            <a:extLst>
              <a:ext uri="{FF2B5EF4-FFF2-40B4-BE49-F238E27FC236}">
                <a16:creationId xmlns:a16="http://schemas.microsoft.com/office/drawing/2014/main" id="{262F995A-F01A-47EA-8055-D93BF82B832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24394" b="-2"/>
          <a:stretch/>
        </p:blipFill>
        <p:spPr>
          <a:xfrm>
            <a:off x="3865367" y="925062"/>
            <a:ext cx="4915159" cy="3299332"/>
          </a:xfrm>
          <a:prstGeom prst="rect">
            <a:avLst/>
          </a:prstGeom>
        </p:spPr>
      </p:pic>
    </p:spTree>
    <p:extLst>
      <p:ext uri="{BB962C8B-B14F-4D97-AF65-F5344CB8AC3E}">
        <p14:creationId xmlns:p14="http://schemas.microsoft.com/office/powerpoint/2010/main" val="391546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761118-5EA5-41D0-9F27-EE3301F13015}"/>
              </a:ext>
            </a:extLst>
          </p:cNvPr>
          <p:cNvSpPr>
            <a:spLocks noGrp="1"/>
          </p:cNvSpPr>
          <p:nvPr>
            <p:ph type="title"/>
          </p:nvPr>
        </p:nvSpPr>
        <p:spPr>
          <a:xfrm>
            <a:off x="394555" y="3567479"/>
            <a:ext cx="8354891" cy="697835"/>
          </a:xfrm>
        </p:spPr>
        <p:txBody>
          <a:bodyPr vert="horz" lIns="68580" tIns="34290" rIns="68580" bIns="34290" rtlCol="0" anchor="b">
            <a:normAutofit fontScale="90000"/>
          </a:bodyPr>
          <a:lstStyle/>
          <a:p>
            <a:pPr algn="ctr"/>
            <a:r>
              <a:rPr lang="en-US" sz="3150" dirty="0" err="1">
                <a:solidFill>
                  <a:srgbClr val="FFFFFF"/>
                </a:solidFill>
              </a:rPr>
              <a:t>Udfordringen</a:t>
            </a:r>
            <a:r>
              <a:rPr lang="en-US" sz="3150" dirty="0">
                <a:solidFill>
                  <a:srgbClr val="FFFFFF"/>
                </a:solidFill>
              </a:rPr>
              <a:t> er at </a:t>
            </a:r>
            <a:r>
              <a:rPr lang="en-US" sz="3150" dirty="0" err="1">
                <a:solidFill>
                  <a:srgbClr val="FFFFFF"/>
                </a:solidFill>
              </a:rPr>
              <a:t>gøre</a:t>
            </a:r>
            <a:r>
              <a:rPr lang="en-US" sz="3150" dirty="0">
                <a:solidFill>
                  <a:srgbClr val="FFFFFF"/>
                </a:solidFill>
              </a:rPr>
              <a:t> </a:t>
            </a:r>
            <a:r>
              <a:rPr lang="en-US" sz="3150" dirty="0" err="1">
                <a:solidFill>
                  <a:srgbClr val="FFFFFF"/>
                </a:solidFill>
              </a:rPr>
              <a:t>fritidslivet</a:t>
            </a:r>
            <a:r>
              <a:rPr lang="en-US" sz="3150" dirty="0">
                <a:solidFill>
                  <a:srgbClr val="FFFFFF"/>
                </a:solidFill>
              </a:rPr>
              <a:t> </a:t>
            </a:r>
            <a:r>
              <a:rPr lang="en-US" sz="3150" dirty="0" err="1">
                <a:solidFill>
                  <a:srgbClr val="FFFFFF"/>
                </a:solidFill>
              </a:rPr>
              <a:t>til</a:t>
            </a:r>
            <a:r>
              <a:rPr lang="en-US" sz="3150" dirty="0">
                <a:solidFill>
                  <a:srgbClr val="FFFFFF"/>
                </a:solidFill>
              </a:rPr>
              <a:t> </a:t>
            </a:r>
            <a:r>
              <a:rPr lang="en-US" sz="3150" dirty="0" err="1">
                <a:solidFill>
                  <a:srgbClr val="FFFFFF"/>
                </a:solidFill>
              </a:rPr>
              <a:t>en</a:t>
            </a:r>
            <a:r>
              <a:rPr lang="en-US" sz="3150" dirty="0">
                <a:solidFill>
                  <a:srgbClr val="FFFFFF"/>
                </a:solidFill>
              </a:rPr>
              <a:t> ØVEBANE……</a:t>
            </a:r>
          </a:p>
        </p:txBody>
      </p:sp>
      <p:pic>
        <p:nvPicPr>
          <p:cNvPr id="5" name="Pladsholder til indhold 4" descr="Et billede, der indeholder udendørs, bil, træ, vej&#10;&#10;Automatisk oprettet beskrivelse">
            <a:extLst>
              <a:ext uri="{FF2B5EF4-FFF2-40B4-BE49-F238E27FC236}">
                <a16:creationId xmlns:a16="http://schemas.microsoft.com/office/drawing/2014/main" id="{56E4F3D6-E970-4764-A49C-CC02E47386F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708" r="5291" b="-1"/>
          <a:stretch/>
        </p:blipFill>
        <p:spPr>
          <a:xfrm>
            <a:off x="1886243" y="230799"/>
            <a:ext cx="5330189" cy="2998228"/>
          </a:xfrm>
          <a:prstGeom prst="rect">
            <a:avLst/>
          </a:prstGeom>
        </p:spPr>
      </p:pic>
    </p:spTree>
    <p:extLst>
      <p:ext uri="{BB962C8B-B14F-4D97-AF65-F5344CB8AC3E}">
        <p14:creationId xmlns:p14="http://schemas.microsoft.com/office/powerpoint/2010/main" val="1294053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a:extLst>
              <a:ext uri="{FF2B5EF4-FFF2-40B4-BE49-F238E27FC236}">
                <a16:creationId xmlns:a16="http://schemas.microsoft.com/office/drawing/2014/main" id="{5ADE589A-7754-478E-A189-F35A194958E0}"/>
              </a:ext>
            </a:extLst>
          </p:cNvPr>
          <p:cNvSpPr>
            <a:spLocks noGrp="1" noChangeArrowheads="1"/>
          </p:cNvSpPr>
          <p:nvPr>
            <p:ph type="title" idx="4294967295"/>
          </p:nvPr>
        </p:nvSpPr>
        <p:spPr>
          <a:xfrm>
            <a:off x="1" y="722314"/>
            <a:ext cx="2620963" cy="3698875"/>
          </a:xfrm>
        </p:spPr>
        <p:txBody>
          <a:bodyPr vert="horz" lIns="68580" tIns="34290" rIns="68580" bIns="34290" rtlCol="0" anchor="ctr">
            <a:normAutofit/>
          </a:bodyPr>
          <a:lstStyle/>
          <a:p>
            <a:pPr algn="r">
              <a:defRPr/>
            </a:pPr>
            <a:r>
              <a:rPr lang="en-US" kern="1200" dirty="0">
                <a:solidFill>
                  <a:schemeClr val="accent1"/>
                </a:solidFill>
                <a:effectLst>
                  <a:outerShdw blurRad="38100" dist="38100" dir="2700000" algn="tl">
                    <a:srgbClr val="FFFFFF"/>
                  </a:outerShdw>
                </a:effectLst>
                <a:latin typeface="+mj-lt"/>
                <a:ea typeface="+mj-ea"/>
                <a:cs typeface="+mj-cs"/>
              </a:rPr>
              <a:t>“</a:t>
            </a:r>
            <a:r>
              <a:rPr lang="en-US" kern="1200" dirty="0" err="1">
                <a:solidFill>
                  <a:schemeClr val="accent1"/>
                </a:solidFill>
                <a:effectLst>
                  <a:outerShdw blurRad="38100" dist="38100" dir="2700000" algn="tl">
                    <a:srgbClr val="FFFFFF"/>
                  </a:outerShdw>
                </a:effectLst>
                <a:latin typeface="+mj-lt"/>
                <a:ea typeface="+mj-ea"/>
                <a:cs typeface="+mj-cs"/>
              </a:rPr>
              <a:t>Fravalg</a:t>
            </a:r>
            <a:r>
              <a:rPr lang="en-US" kern="1200" dirty="0">
                <a:solidFill>
                  <a:schemeClr val="accent1"/>
                </a:solidFill>
                <a:effectLst>
                  <a:outerShdw blurRad="38100" dist="38100" dir="2700000" algn="tl">
                    <a:srgbClr val="FFFFFF"/>
                  </a:outerShdw>
                </a:effectLst>
                <a:latin typeface="+mj-lt"/>
                <a:ea typeface="+mj-ea"/>
                <a:cs typeface="+mj-cs"/>
              </a:rPr>
              <a:t>” </a:t>
            </a:r>
            <a:r>
              <a:rPr lang="en-US" kern="1200" dirty="0" err="1">
                <a:solidFill>
                  <a:schemeClr val="accent1"/>
                </a:solidFill>
                <a:effectLst>
                  <a:outerShdw blurRad="38100" dist="38100" dir="2700000" algn="tl">
                    <a:srgbClr val="FFFFFF"/>
                  </a:outerShdw>
                </a:effectLst>
                <a:latin typeface="+mj-lt"/>
                <a:ea typeface="+mj-ea"/>
                <a:cs typeface="+mj-cs"/>
              </a:rPr>
              <a:t>blandt</a:t>
            </a:r>
            <a:r>
              <a:rPr lang="en-US" kern="1200" dirty="0">
                <a:solidFill>
                  <a:schemeClr val="accent1"/>
                </a:solidFill>
                <a:effectLst>
                  <a:outerShdw blurRad="38100" dist="38100" dir="2700000" algn="tl">
                    <a:srgbClr val="FFFFFF"/>
                  </a:outerShdw>
                </a:effectLst>
                <a:latin typeface="+mj-lt"/>
                <a:ea typeface="+mj-ea"/>
                <a:cs typeface="+mj-cs"/>
              </a:rPr>
              <a:t> 13-18-årige handler  om!</a:t>
            </a:r>
          </a:p>
        </p:txBody>
      </p:sp>
      <p:sp>
        <p:nvSpPr>
          <p:cNvPr id="57347" name="Rectangle 3">
            <a:extLst>
              <a:ext uri="{FF2B5EF4-FFF2-40B4-BE49-F238E27FC236}">
                <a16:creationId xmlns:a16="http://schemas.microsoft.com/office/drawing/2014/main" id="{83890147-4F29-4EAB-A9C9-1F832C64F6CC}"/>
              </a:ext>
            </a:extLst>
          </p:cNvPr>
          <p:cNvSpPr>
            <a:spLocks noGrp="1" noChangeArrowheads="1"/>
          </p:cNvSpPr>
          <p:nvPr>
            <p:ph type="body" idx="4294967295"/>
          </p:nvPr>
        </p:nvSpPr>
        <p:spPr>
          <a:xfrm>
            <a:off x="4360864" y="722314"/>
            <a:ext cx="4783137" cy="3698875"/>
          </a:xfrm>
        </p:spPr>
        <p:txBody>
          <a:bodyPr vert="horz" lIns="68580" tIns="34290" rIns="68580" bIns="34290" rtlCol="0" anchor="ctr">
            <a:normAutofit/>
          </a:bodyPr>
          <a:lstStyle/>
          <a:p>
            <a:pPr marL="257171">
              <a:defRPr/>
            </a:pPr>
            <a:r>
              <a:rPr lang="en-US" altLang="da-DK" sz="1800" dirty="0"/>
              <a:t>Det handler </a:t>
            </a:r>
            <a:r>
              <a:rPr lang="en-US" altLang="da-DK" sz="1800" dirty="0" err="1"/>
              <a:t>stort</a:t>
            </a:r>
            <a:r>
              <a:rPr lang="en-US" altLang="da-DK" sz="1800" dirty="0"/>
              <a:t> set </a:t>
            </a:r>
            <a:r>
              <a:rPr lang="en-US" altLang="da-DK" sz="1800" dirty="0" err="1"/>
              <a:t>aldring</a:t>
            </a:r>
            <a:r>
              <a:rPr lang="en-US" altLang="da-DK" sz="1800" dirty="0"/>
              <a:t> om </a:t>
            </a:r>
            <a:r>
              <a:rPr lang="en-US" altLang="da-DK" sz="1800" dirty="0" err="1"/>
              <a:t>selve</a:t>
            </a:r>
            <a:r>
              <a:rPr lang="en-US" altLang="da-DK" sz="1800" dirty="0"/>
              <a:t> ”</a:t>
            </a:r>
            <a:r>
              <a:rPr lang="en-US" altLang="da-DK" sz="1800" dirty="0" err="1"/>
              <a:t>aktiviteten</a:t>
            </a:r>
            <a:r>
              <a:rPr lang="en-US" altLang="da-DK" sz="1800" dirty="0"/>
              <a:t>” </a:t>
            </a:r>
            <a:r>
              <a:rPr lang="en-US" altLang="da-DK" sz="1800" dirty="0" err="1"/>
              <a:t>eller</a:t>
            </a:r>
            <a:r>
              <a:rPr lang="en-US" altLang="da-DK" sz="1800" dirty="0"/>
              <a:t> </a:t>
            </a:r>
            <a:r>
              <a:rPr lang="en-US" altLang="da-DK" sz="1800" dirty="0" err="1"/>
              <a:t>faciliteter</a:t>
            </a:r>
            <a:r>
              <a:rPr lang="en-US" altLang="da-DK" sz="1800" dirty="0"/>
              <a:t>, men om: </a:t>
            </a:r>
          </a:p>
          <a:p>
            <a:pPr marL="257171">
              <a:defRPr/>
            </a:pPr>
            <a:r>
              <a:rPr lang="en-US" altLang="da-DK" sz="1800" dirty="0" err="1">
                <a:solidFill>
                  <a:srgbClr val="FF0000"/>
                </a:solidFill>
              </a:rPr>
              <a:t>Manglende</a:t>
            </a:r>
            <a:r>
              <a:rPr lang="en-US" altLang="da-DK" sz="1800" dirty="0">
                <a:solidFill>
                  <a:srgbClr val="FF0000"/>
                </a:solidFill>
              </a:rPr>
              <a:t> </a:t>
            </a:r>
            <a:r>
              <a:rPr lang="en-US" altLang="da-DK" sz="1800" dirty="0" err="1">
                <a:solidFill>
                  <a:srgbClr val="FF0000"/>
                </a:solidFill>
              </a:rPr>
              <a:t>tid</a:t>
            </a:r>
            <a:endParaRPr lang="en-US" altLang="da-DK" sz="1800" dirty="0">
              <a:solidFill>
                <a:srgbClr val="FF0000"/>
              </a:solidFill>
            </a:endParaRPr>
          </a:p>
          <a:p>
            <a:pPr marL="257171">
              <a:defRPr/>
            </a:pPr>
            <a:r>
              <a:rPr lang="en-US" altLang="da-DK" sz="1800" dirty="0" err="1"/>
              <a:t>Manglende</a:t>
            </a:r>
            <a:r>
              <a:rPr lang="en-US" altLang="da-DK" sz="1800" dirty="0"/>
              <a:t> progression – </a:t>
            </a:r>
            <a:r>
              <a:rPr lang="en-US" altLang="da-DK" sz="1800" dirty="0" err="1"/>
              <a:t>bl.a</a:t>
            </a:r>
            <a:r>
              <a:rPr lang="en-US" altLang="da-DK" sz="1800" dirty="0"/>
              <a:t>. </a:t>
            </a:r>
            <a:r>
              <a:rPr lang="en-US" altLang="da-DK" sz="1800" dirty="0" err="1"/>
              <a:t>forstået</a:t>
            </a:r>
            <a:r>
              <a:rPr lang="en-US" altLang="da-DK" sz="1800" dirty="0"/>
              <a:t> </a:t>
            </a:r>
            <a:r>
              <a:rPr lang="en-US" altLang="da-DK" sz="1800" dirty="0" err="1"/>
              <a:t>som</a:t>
            </a:r>
            <a:r>
              <a:rPr lang="en-US" altLang="da-DK" sz="1800" dirty="0"/>
              <a:t> </a:t>
            </a:r>
            <a:r>
              <a:rPr lang="en-US" altLang="da-DK" sz="1800" dirty="0" err="1"/>
              <a:t>misforhold</a:t>
            </a:r>
            <a:r>
              <a:rPr lang="en-US" altLang="da-DK" sz="1800" dirty="0"/>
              <a:t> </a:t>
            </a:r>
            <a:r>
              <a:rPr lang="en-US" altLang="da-DK" sz="1800" dirty="0" err="1"/>
              <a:t>mellem</a:t>
            </a:r>
            <a:r>
              <a:rPr lang="en-US" altLang="da-DK" sz="1800" dirty="0"/>
              <a:t> </a:t>
            </a:r>
            <a:r>
              <a:rPr lang="en-US" altLang="da-DK" sz="1800" dirty="0" err="1"/>
              <a:t>tid</a:t>
            </a:r>
            <a:r>
              <a:rPr lang="en-US" altLang="da-DK" sz="1800" dirty="0"/>
              <a:t> og ”</a:t>
            </a:r>
            <a:r>
              <a:rPr lang="en-US" altLang="da-DK" sz="1800" dirty="0" err="1"/>
              <a:t>udbytte</a:t>
            </a:r>
            <a:r>
              <a:rPr lang="en-US" altLang="da-DK" sz="1800" dirty="0"/>
              <a:t>”….</a:t>
            </a:r>
          </a:p>
          <a:p>
            <a:pPr marL="257171">
              <a:defRPr/>
            </a:pPr>
            <a:r>
              <a:rPr lang="en-US" altLang="da-DK" sz="1800" dirty="0" err="1"/>
              <a:t>Fællesskaber</a:t>
            </a:r>
            <a:r>
              <a:rPr lang="en-US" altLang="da-DK" sz="1800" dirty="0"/>
              <a:t> der  </a:t>
            </a:r>
            <a:r>
              <a:rPr lang="en-US" altLang="da-DK" sz="1800" dirty="0" err="1"/>
              <a:t>smuldrer</a:t>
            </a:r>
            <a:endParaRPr lang="en-US" altLang="da-DK" sz="1800" dirty="0"/>
          </a:p>
          <a:p>
            <a:pPr marL="257171">
              <a:defRPr/>
            </a:pPr>
            <a:r>
              <a:rPr lang="en-US" altLang="da-DK" sz="1800" dirty="0" err="1"/>
              <a:t>Mistrivsel</a:t>
            </a:r>
            <a:endParaRPr lang="en-US" altLang="da-DK" sz="1800" dirty="0"/>
          </a:p>
          <a:p>
            <a:pPr marL="257171">
              <a:defRPr/>
            </a:pPr>
            <a:r>
              <a:rPr lang="en-US" altLang="da-DK" sz="1800" dirty="0" err="1"/>
              <a:t>Trænere</a:t>
            </a:r>
            <a:r>
              <a:rPr lang="en-US" altLang="da-DK" sz="1800" dirty="0"/>
              <a:t>/</a:t>
            </a:r>
            <a:r>
              <a:rPr lang="en-US" altLang="da-DK" sz="1800" dirty="0" err="1"/>
              <a:t>ledere</a:t>
            </a:r>
            <a:r>
              <a:rPr lang="en-US" altLang="da-DK" sz="1800" dirty="0"/>
              <a:t>/</a:t>
            </a:r>
            <a:r>
              <a:rPr lang="en-US" altLang="da-DK" sz="1800" dirty="0" err="1"/>
              <a:t>klubmedarbejdere</a:t>
            </a:r>
            <a:r>
              <a:rPr lang="en-US" altLang="da-DK" sz="1800" dirty="0"/>
              <a:t> der har </a:t>
            </a:r>
            <a:r>
              <a:rPr lang="en-US" altLang="da-DK" sz="1800" dirty="0" err="1"/>
              <a:t>manglende</a:t>
            </a:r>
            <a:r>
              <a:rPr lang="en-US" altLang="da-DK" sz="1800" dirty="0"/>
              <a:t> </a:t>
            </a:r>
            <a:r>
              <a:rPr lang="en-US" altLang="da-DK" sz="1800" dirty="0" err="1"/>
              <a:t>viden</a:t>
            </a:r>
            <a:r>
              <a:rPr lang="en-US" altLang="da-DK" sz="1800" dirty="0"/>
              <a:t> om det ”</a:t>
            </a:r>
            <a:r>
              <a:rPr lang="en-US" altLang="da-DK" sz="1800" dirty="0" err="1"/>
              <a:t>paradigmeskift</a:t>
            </a:r>
            <a:r>
              <a:rPr lang="en-US" altLang="da-DK" sz="1800" dirty="0"/>
              <a:t>” det </a:t>
            </a:r>
            <a:r>
              <a:rPr lang="en-US" altLang="da-DK" sz="1800" dirty="0" err="1"/>
              <a:t>er</a:t>
            </a:r>
            <a:r>
              <a:rPr lang="en-US" altLang="da-DK" sz="1800" dirty="0"/>
              <a:t> at </a:t>
            </a:r>
            <a:r>
              <a:rPr lang="en-US" altLang="da-DK" sz="1800" dirty="0" err="1"/>
              <a:t>gå</a:t>
            </a:r>
            <a:r>
              <a:rPr lang="en-US" altLang="da-DK" sz="1800" dirty="0"/>
              <a:t> </a:t>
            </a:r>
            <a:r>
              <a:rPr lang="en-US" altLang="da-DK" sz="1800" dirty="0" err="1"/>
              <a:t>fra</a:t>
            </a:r>
            <a:r>
              <a:rPr lang="en-US" altLang="da-DK" sz="1800" dirty="0"/>
              <a:t> </a:t>
            </a:r>
            <a:r>
              <a:rPr lang="en-US" altLang="da-DK" sz="1800" dirty="0" err="1"/>
              <a:t>folkeskolen</a:t>
            </a:r>
            <a:r>
              <a:rPr lang="en-US" altLang="da-DK" sz="1800" dirty="0"/>
              <a:t> </a:t>
            </a:r>
            <a:r>
              <a:rPr lang="en-US" altLang="da-DK" sz="1800" dirty="0" err="1"/>
              <a:t>til</a:t>
            </a:r>
            <a:r>
              <a:rPr lang="en-US" altLang="da-DK" sz="1800" dirty="0"/>
              <a:t> </a:t>
            </a:r>
            <a:r>
              <a:rPr lang="en-US" altLang="da-DK" sz="1800" dirty="0" err="1"/>
              <a:t>en</a:t>
            </a:r>
            <a:r>
              <a:rPr lang="en-US" altLang="da-DK" sz="1800" dirty="0"/>
              <a:t> </a:t>
            </a:r>
            <a:r>
              <a:rPr lang="en-US" altLang="da-DK" sz="1800" dirty="0" err="1"/>
              <a:t>ungdomsuddannelse</a:t>
            </a:r>
            <a:r>
              <a:rPr lang="en-US" altLang="da-DK" sz="1800" dirty="0"/>
              <a:t>!</a:t>
            </a:r>
          </a:p>
          <a:p>
            <a:pPr marL="257171">
              <a:defRPr/>
            </a:pPr>
            <a:r>
              <a:rPr lang="en-US" altLang="da-DK" sz="1800" dirty="0"/>
              <a:t>At </a:t>
            </a:r>
            <a:r>
              <a:rPr lang="en-US" altLang="da-DK" sz="1800" dirty="0" err="1"/>
              <a:t>erhvervsarbejde</a:t>
            </a:r>
            <a:r>
              <a:rPr lang="en-US" altLang="da-DK" sz="1800" dirty="0"/>
              <a:t> </a:t>
            </a:r>
            <a:r>
              <a:rPr lang="en-US" altLang="da-DK" sz="1800" dirty="0" err="1"/>
              <a:t>ikke</a:t>
            </a:r>
            <a:r>
              <a:rPr lang="en-US" altLang="da-DK" sz="1800" dirty="0"/>
              <a:t> </a:t>
            </a:r>
            <a:r>
              <a:rPr lang="en-US" altLang="da-DK" sz="1800" dirty="0" err="1"/>
              <a:t>er</a:t>
            </a:r>
            <a:r>
              <a:rPr lang="en-US" altLang="da-DK" sz="1800" dirty="0"/>
              <a:t> </a:t>
            </a:r>
            <a:r>
              <a:rPr lang="en-US" altLang="da-DK" sz="1800" dirty="0" err="1"/>
              <a:t>til</a:t>
            </a:r>
            <a:r>
              <a:rPr lang="en-US" altLang="da-DK" sz="1800" dirty="0"/>
              <a:t> </a:t>
            </a:r>
            <a:r>
              <a:rPr lang="en-US" altLang="da-DK" sz="1800" dirty="0" err="1"/>
              <a:t>forhandling</a:t>
            </a:r>
            <a:r>
              <a:rPr lang="en-US" altLang="da-DK" sz="1800" dirty="0"/>
              <a:t>…..</a:t>
            </a:r>
          </a:p>
          <a:p>
            <a:pPr marL="0">
              <a:defRPr/>
            </a:pPr>
            <a:endParaRPr lang="en-US" altLang="da-DK" sz="1800" dirty="0"/>
          </a:p>
          <a:p>
            <a:pPr marL="257171">
              <a:defRPr/>
            </a:pPr>
            <a:endParaRPr lang="en-US" altLang="da-DK" sz="1800" dirty="0"/>
          </a:p>
          <a:p>
            <a:pPr marL="257171">
              <a:defRPr/>
            </a:pPr>
            <a:endParaRPr lang="en-US" altLang="da-DK" sz="1800" dirty="0"/>
          </a:p>
        </p:txBody>
      </p:sp>
    </p:spTree>
    <p:extLst>
      <p:ext uri="{BB962C8B-B14F-4D97-AF65-F5344CB8AC3E}">
        <p14:creationId xmlns:p14="http://schemas.microsoft.com/office/powerpoint/2010/main" val="154961788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el 1">
            <a:extLst>
              <a:ext uri="{FF2B5EF4-FFF2-40B4-BE49-F238E27FC236}">
                <a16:creationId xmlns:a16="http://schemas.microsoft.com/office/drawing/2014/main" id="{1A924E00-086A-4DA1-B0CE-0AF5784CDA83}"/>
              </a:ext>
            </a:extLst>
          </p:cNvPr>
          <p:cNvSpPr>
            <a:spLocks noGrp="1" noChangeArrowheads="1"/>
          </p:cNvSpPr>
          <p:nvPr>
            <p:ph type="title"/>
          </p:nvPr>
        </p:nvSpPr>
        <p:spPr/>
        <p:txBody>
          <a:bodyPr/>
          <a:lstStyle/>
          <a:p>
            <a:r>
              <a:rPr lang="da-DK" altLang="da-DK" dirty="0"/>
              <a:t>Hvad kendetegner ”Den gode forening”?</a:t>
            </a:r>
          </a:p>
        </p:txBody>
      </p:sp>
      <p:pic>
        <p:nvPicPr>
          <p:cNvPr id="66563" name="Pladsholder til indhold 5">
            <a:extLst>
              <a:ext uri="{FF2B5EF4-FFF2-40B4-BE49-F238E27FC236}">
                <a16:creationId xmlns:a16="http://schemas.microsoft.com/office/drawing/2014/main" id="{C9A9CEB4-EADC-4809-9B47-C958467B8D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567311" y="1662296"/>
            <a:ext cx="2825577" cy="2825577"/>
          </a:xfrm>
        </p:spPr>
      </p:pic>
      <p:sp>
        <p:nvSpPr>
          <p:cNvPr id="4" name="Pladsholder til sidefod 3">
            <a:extLst>
              <a:ext uri="{FF2B5EF4-FFF2-40B4-BE49-F238E27FC236}">
                <a16:creationId xmlns:a16="http://schemas.microsoft.com/office/drawing/2014/main" id="{E0CAE1BF-123C-499C-8BD1-4B4F6F743343}"/>
              </a:ext>
            </a:extLst>
          </p:cNvPr>
          <p:cNvSpPr>
            <a:spLocks noGrp="1"/>
          </p:cNvSpPr>
          <p:nvPr>
            <p:ph type="ftr" sz="quarter" idx="11"/>
          </p:nvPr>
        </p:nvSpPr>
        <p:spPr/>
        <p:txBody>
          <a:bodyPr/>
          <a:lstStyle/>
          <a:p>
            <a:pPr>
              <a:defRPr/>
            </a:pPr>
            <a:r>
              <a:rPr lang="en-US"/>
              <a:t>Center for Ungdomstudier (CUR)</a:t>
            </a:r>
            <a:endParaRPr lang="en-US" dirty="0"/>
          </a:p>
        </p:txBody>
      </p:sp>
    </p:spTree>
    <p:extLst>
      <p:ext uri="{BB962C8B-B14F-4D97-AF65-F5344CB8AC3E}">
        <p14:creationId xmlns:p14="http://schemas.microsoft.com/office/powerpoint/2010/main" val="427558452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el 1">
            <a:extLst>
              <a:ext uri="{FF2B5EF4-FFF2-40B4-BE49-F238E27FC236}">
                <a16:creationId xmlns:a16="http://schemas.microsoft.com/office/drawing/2014/main" id="{A4779203-E52A-4633-A5A7-75E118FE283C}"/>
              </a:ext>
            </a:extLst>
          </p:cNvPr>
          <p:cNvSpPr>
            <a:spLocks noGrp="1"/>
          </p:cNvSpPr>
          <p:nvPr>
            <p:ph type="title"/>
          </p:nvPr>
        </p:nvSpPr>
        <p:spPr>
          <a:xfrm>
            <a:off x="1602769" y="171739"/>
            <a:ext cx="6114522" cy="743118"/>
          </a:xfrm>
        </p:spPr>
        <p:txBody>
          <a:bodyPr rtlCol="0">
            <a:normAutofit/>
          </a:bodyPr>
          <a:lstStyle/>
          <a:p>
            <a:pPr defTabSz="342895">
              <a:defRPr/>
            </a:pPr>
            <a:r>
              <a:rPr lang="da-DK" altLang="da-DK" sz="2700" dirty="0"/>
              <a:t>De har en plan  der sikrer progression! </a:t>
            </a:r>
          </a:p>
        </p:txBody>
      </p:sp>
      <p:sp>
        <p:nvSpPr>
          <p:cNvPr id="51203" name="Pladsholder til indhold 2">
            <a:extLst>
              <a:ext uri="{FF2B5EF4-FFF2-40B4-BE49-F238E27FC236}">
                <a16:creationId xmlns:a16="http://schemas.microsoft.com/office/drawing/2014/main" id="{4A533F96-BA07-45EB-8FA8-D2EEA8952A05}"/>
              </a:ext>
            </a:extLst>
          </p:cNvPr>
          <p:cNvSpPr>
            <a:spLocks noGrp="1"/>
          </p:cNvSpPr>
          <p:nvPr>
            <p:ph idx="1"/>
          </p:nvPr>
        </p:nvSpPr>
        <p:spPr>
          <a:xfrm>
            <a:off x="1602769" y="1200008"/>
            <a:ext cx="6114522" cy="3693988"/>
          </a:xfrm>
        </p:spPr>
        <p:txBody>
          <a:bodyPr rtlCol="0">
            <a:normAutofit/>
          </a:bodyPr>
          <a:lstStyle/>
          <a:p>
            <a:pPr marL="257171" indent="-257171" defTabSz="342895">
              <a:buFont typeface="Wingdings 3" charset="2"/>
              <a:buChar char=""/>
              <a:defRPr/>
            </a:pPr>
            <a:r>
              <a:rPr lang="da-DK" altLang="ja-JP" sz="3600" dirty="0">
                <a:cs typeface="HGPｺﾞｼｯｸE"/>
              </a:rPr>
              <a:t>De har en rød tråd i deres arbejde, der sikrer at der en systematik og retning i deres arbejde……og er </a:t>
            </a:r>
            <a:r>
              <a:rPr lang="da-DK" altLang="ja-JP" sz="3600" dirty="0" err="1">
                <a:cs typeface="HGPｺﾞｼｯｸE"/>
              </a:rPr>
              <a:t>opmærskomme</a:t>
            </a:r>
            <a:r>
              <a:rPr lang="da-DK" altLang="ja-JP" sz="3600" dirty="0">
                <a:cs typeface="HGPｺﾞｼｯｸE"/>
              </a:rPr>
              <a:t> på de kritiske perioder!</a:t>
            </a:r>
          </a:p>
        </p:txBody>
      </p:sp>
      <p:sp>
        <p:nvSpPr>
          <p:cNvPr id="60420" name="Placeholder">
            <a:extLst>
              <a:ext uri="{FF2B5EF4-FFF2-40B4-BE49-F238E27FC236}">
                <a16:creationId xmlns:a16="http://schemas.microsoft.com/office/drawing/2014/main" id="{CCC0A55D-0E09-4F47-959D-C94281B82DF4}"/>
              </a:ext>
            </a:extLst>
          </p:cNvPr>
          <p:cNvSpPr>
            <a:spLocks noChangeArrowheads="1"/>
          </p:cNvSpPr>
          <p:nvPr/>
        </p:nvSpPr>
        <p:spPr bwMode="auto">
          <a:xfrm>
            <a:off x="5824934" y="3230621"/>
            <a:ext cx="2472379" cy="260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defTabSz="457200" eaLnBrk="0" fontAlgn="base" hangingPunct="0">
              <a:spcBef>
                <a:spcPct val="0"/>
              </a:spcBef>
              <a:spcAft>
                <a:spcPct val="0"/>
              </a:spcAft>
              <a:defRPr>
                <a:solidFill>
                  <a:schemeClr val="tx1"/>
                </a:solidFill>
                <a:latin typeface="Trebuchet MS" panose="020B0603020202020204" pitchFamily="34" charset="0"/>
              </a:defRPr>
            </a:lvl6pPr>
            <a:lvl7pPr marL="2971800" indent="-228600" defTabSz="457200" eaLnBrk="0" fontAlgn="base" hangingPunct="0">
              <a:spcBef>
                <a:spcPct val="0"/>
              </a:spcBef>
              <a:spcAft>
                <a:spcPct val="0"/>
              </a:spcAft>
              <a:defRPr>
                <a:solidFill>
                  <a:schemeClr val="tx1"/>
                </a:solidFill>
                <a:latin typeface="Trebuchet MS" panose="020B0603020202020204" pitchFamily="34" charset="0"/>
              </a:defRPr>
            </a:lvl7pPr>
            <a:lvl8pPr marL="3429000" indent="-228600" defTabSz="457200" eaLnBrk="0" fontAlgn="base" hangingPunct="0">
              <a:spcBef>
                <a:spcPct val="0"/>
              </a:spcBef>
              <a:spcAft>
                <a:spcPct val="0"/>
              </a:spcAft>
              <a:defRPr>
                <a:solidFill>
                  <a:schemeClr val="tx1"/>
                </a:solidFill>
                <a:latin typeface="Trebuchet MS" panose="020B0603020202020204" pitchFamily="34" charset="0"/>
              </a:defRPr>
            </a:lvl8pPr>
            <a:lvl9pPr marL="3886200" indent="-228600" defTabSz="457200" eaLnBrk="0" fontAlgn="base" hangingPunct="0">
              <a:spcBef>
                <a:spcPct val="0"/>
              </a:spcBef>
              <a:spcAft>
                <a:spcPct val="0"/>
              </a:spcAft>
              <a:defRPr>
                <a:solidFill>
                  <a:schemeClr val="tx1"/>
                </a:solidFill>
                <a:latin typeface="Trebuchet MS" panose="020B0603020202020204" pitchFamily="34" charset="0"/>
              </a:defRPr>
            </a:lvl9pPr>
          </a:lstStyle>
          <a:p>
            <a:pPr eaLnBrk="1" hangingPunct="1"/>
            <a:endParaRPr lang="da-DK" altLang="da-DK" sz="1225"/>
          </a:p>
        </p:txBody>
      </p:sp>
    </p:spTree>
    <p:extLst>
      <p:ext uri="{BB962C8B-B14F-4D97-AF65-F5344CB8AC3E}">
        <p14:creationId xmlns:p14="http://schemas.microsoft.com/office/powerpoint/2010/main" val="3579928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el 1">
            <a:extLst>
              <a:ext uri="{FF2B5EF4-FFF2-40B4-BE49-F238E27FC236}">
                <a16:creationId xmlns:a16="http://schemas.microsoft.com/office/drawing/2014/main" id="{795E6440-E8F7-4E8D-ABE2-F112549E9751}"/>
              </a:ext>
            </a:extLst>
          </p:cNvPr>
          <p:cNvSpPr>
            <a:spLocks noGrp="1" noChangeArrowheads="1"/>
          </p:cNvSpPr>
          <p:nvPr>
            <p:ph type="title"/>
          </p:nvPr>
        </p:nvSpPr>
        <p:spPr>
          <a:xfrm>
            <a:off x="1506639" y="339156"/>
            <a:ext cx="5291475" cy="2232595"/>
          </a:xfrm>
        </p:spPr>
        <p:txBody>
          <a:bodyPr>
            <a:normAutofit/>
          </a:bodyPr>
          <a:lstStyle/>
          <a:p>
            <a:pPr algn="ctr" eaLnBrk="1" hangingPunct="1">
              <a:defRPr/>
            </a:pPr>
            <a:br>
              <a:rPr lang="da-DK" altLang="da-DK" sz="5400" dirty="0"/>
            </a:br>
            <a:r>
              <a:rPr lang="da-DK" altLang="da-DK" sz="4400" dirty="0"/>
              <a:t>Tak fordi I lyttede…….</a:t>
            </a:r>
          </a:p>
        </p:txBody>
      </p:sp>
      <p:sp>
        <p:nvSpPr>
          <p:cNvPr id="3" name="Pladsholder til indhold 2">
            <a:extLst>
              <a:ext uri="{FF2B5EF4-FFF2-40B4-BE49-F238E27FC236}">
                <a16:creationId xmlns:a16="http://schemas.microsoft.com/office/drawing/2014/main" id="{3AE90351-63A3-4F60-8520-B74014794615}"/>
              </a:ext>
            </a:extLst>
          </p:cNvPr>
          <p:cNvSpPr>
            <a:spLocks noGrp="1"/>
          </p:cNvSpPr>
          <p:nvPr>
            <p:ph idx="1"/>
          </p:nvPr>
        </p:nvSpPr>
        <p:spPr/>
        <p:txBody>
          <a:bodyPr rtlCol="0">
            <a:normAutofit/>
          </a:bodyPr>
          <a:lstStyle/>
          <a:p>
            <a:pPr marL="257181" indent="-257181" defTabSz="342907">
              <a:spcAft>
                <a:spcPts val="0"/>
              </a:spcAft>
              <a:buClr>
                <a:schemeClr val="bg2">
                  <a:lumMod val="40000"/>
                  <a:lumOff val="60000"/>
                </a:schemeClr>
              </a:buClr>
              <a:buFont typeface="Wingdings 3" charset="2"/>
              <a:buChar char=""/>
              <a:defRPr/>
            </a:pPr>
            <a:endParaRPr lang="da-DK" dirty="0"/>
          </a:p>
          <a:p>
            <a:pPr marL="257181" indent="-257181" defTabSz="342907">
              <a:spcAft>
                <a:spcPts val="0"/>
              </a:spcAft>
              <a:buClr>
                <a:schemeClr val="bg2">
                  <a:lumMod val="40000"/>
                  <a:lumOff val="60000"/>
                </a:schemeClr>
              </a:buClr>
              <a:buFont typeface="Wingdings 3" charset="2"/>
              <a:buChar char=""/>
              <a:defRPr/>
            </a:pPr>
            <a:endParaRPr lang="da-DK" dirty="0"/>
          </a:p>
          <a:p>
            <a:pPr marL="257181" indent="-257181" defTabSz="342907">
              <a:spcAft>
                <a:spcPts val="0"/>
              </a:spcAft>
              <a:buClr>
                <a:schemeClr val="bg2">
                  <a:lumMod val="40000"/>
                  <a:lumOff val="60000"/>
                </a:schemeClr>
              </a:buClr>
              <a:buFont typeface="Wingdings 3" charset="2"/>
              <a:buChar char=""/>
              <a:defRPr/>
            </a:pPr>
            <a:endParaRPr lang="da-DK" dirty="0"/>
          </a:p>
          <a:p>
            <a:pPr marL="0" indent="0" algn="ctr" defTabSz="342907">
              <a:spcAft>
                <a:spcPts val="0"/>
              </a:spcAft>
              <a:buClr>
                <a:schemeClr val="bg2">
                  <a:lumMod val="40000"/>
                  <a:lumOff val="60000"/>
                </a:schemeClr>
              </a:buClr>
              <a:buNone/>
              <a:defRPr/>
            </a:pPr>
            <a:endParaRPr lang="da-DK" sz="2100" dirty="0"/>
          </a:p>
        </p:txBody>
      </p:sp>
      <p:pic>
        <p:nvPicPr>
          <p:cNvPr id="73732" name="Billede 1">
            <a:extLst>
              <a:ext uri="{FF2B5EF4-FFF2-40B4-BE49-F238E27FC236}">
                <a16:creationId xmlns:a16="http://schemas.microsoft.com/office/drawing/2014/main" id="{5809B79C-3B0D-4D23-83F6-C5117AD17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5893" y="2517745"/>
            <a:ext cx="1934483" cy="199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5587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person, udendørs, fortov, bygning&#10;&#10;Automatisk genereret beskrivelse">
            <a:extLst>
              <a:ext uri="{FF2B5EF4-FFF2-40B4-BE49-F238E27FC236}">
                <a16:creationId xmlns:a16="http://schemas.microsoft.com/office/drawing/2014/main" id="{492A8DBA-FE55-467F-9D1F-EF846858BBF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7089" b="3124"/>
          <a:stretch/>
        </p:blipFill>
        <p:spPr>
          <a:xfrm>
            <a:off x="17" y="9"/>
            <a:ext cx="9143985" cy="5143493"/>
          </a:xfrm>
          <a:prstGeom prst="rect">
            <a:avLst/>
          </a:prstGeom>
        </p:spPr>
      </p:pic>
      <p:sp>
        <p:nvSpPr>
          <p:cNvPr id="2" name="Titel 1">
            <a:extLst>
              <a:ext uri="{FF2B5EF4-FFF2-40B4-BE49-F238E27FC236}">
                <a16:creationId xmlns:a16="http://schemas.microsoft.com/office/drawing/2014/main" id="{F52BE1B2-E2B1-4754-968F-4EE00F3F92BD}"/>
              </a:ext>
            </a:extLst>
          </p:cNvPr>
          <p:cNvSpPr>
            <a:spLocks noGrp="1"/>
          </p:cNvSpPr>
          <p:nvPr>
            <p:ph type="title"/>
          </p:nvPr>
        </p:nvSpPr>
        <p:spPr>
          <a:xfrm>
            <a:off x="480061" y="480061"/>
            <a:ext cx="2064266" cy="2031956"/>
          </a:xfrm>
          <a:prstGeom prst="ellipse">
            <a:avLst/>
          </a:prstGeom>
          <a:solidFill>
            <a:srgbClr val="231815"/>
          </a:solidFill>
          <a:ln w="174625" cmpd="thinThick">
            <a:solidFill>
              <a:srgbClr val="231815"/>
            </a:solidFill>
          </a:ln>
        </p:spPr>
        <p:txBody>
          <a:bodyPr vert="horz" lIns="68580" tIns="34290" rIns="68580" bIns="34290" rtlCol="0" anchor="ctr">
            <a:normAutofit/>
          </a:bodyPr>
          <a:lstStyle/>
          <a:p>
            <a:pPr algn="ctr"/>
            <a:r>
              <a:rPr lang="en-US" sz="1650">
                <a:solidFill>
                  <a:srgbClr val="FFFFFF"/>
                </a:solidFill>
              </a:rPr>
              <a:t>Legemstrene og kulturbærerne er forsvundet…</a:t>
            </a:r>
          </a:p>
        </p:txBody>
      </p:sp>
    </p:spTree>
    <p:extLst>
      <p:ext uri="{BB962C8B-B14F-4D97-AF65-F5344CB8AC3E}">
        <p14:creationId xmlns:p14="http://schemas.microsoft.com/office/powerpoint/2010/main" val="22031690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0" name="Titel 1">
            <a:extLst>
              <a:ext uri="{FF2B5EF4-FFF2-40B4-BE49-F238E27FC236}">
                <a16:creationId xmlns:a16="http://schemas.microsoft.com/office/drawing/2014/main" id="{C383679A-7ED7-4D83-BB46-A55D470C50B3}"/>
              </a:ext>
            </a:extLst>
          </p:cNvPr>
          <p:cNvSpPr>
            <a:spLocks noGrp="1"/>
          </p:cNvSpPr>
          <p:nvPr>
            <p:ph type="title"/>
          </p:nvPr>
        </p:nvSpPr>
        <p:spPr>
          <a:xfrm>
            <a:off x="628650" y="138603"/>
            <a:ext cx="7886700" cy="1129413"/>
          </a:xfrm>
          <a:prstGeom prst="ellipse">
            <a:avLst/>
          </a:prstGeom>
        </p:spPr>
        <p:txBody>
          <a:bodyPr vert="horz" lIns="91440" tIns="45720" rIns="91440" bIns="45720" rtlCol="0" anchor="ctr">
            <a:normAutofit/>
          </a:bodyPr>
          <a:lstStyle/>
          <a:p>
            <a:pPr defTabSz="914400">
              <a:defRPr/>
            </a:pPr>
            <a:r>
              <a:rPr lang="en-US" altLang="da-DK" sz="2400" kern="1200">
                <a:solidFill>
                  <a:schemeClr val="tx1"/>
                </a:solidFill>
                <a:latin typeface="+mj-lt"/>
                <a:ea typeface="+mj-ea"/>
                <a:cs typeface="+mj-cs"/>
              </a:rPr>
              <a:t>Man vokser op med venner, der er lige så ”dumme”/kloge som en selv!</a:t>
            </a:r>
          </a:p>
        </p:txBody>
      </p:sp>
      <p:pic>
        <p:nvPicPr>
          <p:cNvPr id="4" name="Billede 3">
            <a:extLst>
              <a:ext uri="{FF2B5EF4-FFF2-40B4-BE49-F238E27FC236}">
                <a16:creationId xmlns:a16="http://schemas.microsoft.com/office/drawing/2014/main" id="{ED711B28-A2CC-7443-B001-7FB0498FC9BF}"/>
              </a:ext>
            </a:extLst>
          </p:cNvPr>
          <p:cNvPicPr>
            <a:picLocks noChangeAspect="1"/>
          </p:cNvPicPr>
          <p:nvPr/>
        </p:nvPicPr>
        <p:blipFill rotWithShape="1">
          <a:blip r:embed="rId2">
            <a:extLst>
              <a:ext uri="{28A0092B-C50C-407E-A947-70E740481C1C}">
                <a14:useLocalDpi xmlns:a14="http://schemas.microsoft.com/office/drawing/2010/main" val="0"/>
              </a:ext>
            </a:extLst>
          </a:blip>
          <a:srcRect r="-3" b="4336"/>
          <a:stretch/>
        </p:blipFill>
        <p:spPr>
          <a:xfrm>
            <a:off x="1469419" y="1384069"/>
            <a:ext cx="6202871" cy="3337727"/>
          </a:xfrm>
          <a:prstGeom prst="rect">
            <a:avLst/>
          </a:prstGeom>
        </p:spPr>
      </p:pic>
    </p:spTree>
    <p:extLst>
      <p:ext uri="{BB962C8B-B14F-4D97-AF65-F5344CB8AC3E}">
        <p14:creationId xmlns:p14="http://schemas.microsoft.com/office/powerpoint/2010/main" val="3767010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CUR_logo_2017_Hvid CUR_large.png"/>
          <p:cNvPicPr>
            <a:picLocks noChangeAspect="1"/>
          </p:cNvPicPr>
          <p:nvPr/>
        </p:nvPicPr>
        <p:blipFill rotWithShape="1">
          <a:blip r:embed="rId3">
            <a:extLst>
              <a:ext uri="{28A0092B-C50C-407E-A947-70E740481C1C}">
                <a14:useLocalDpi xmlns:a14="http://schemas.microsoft.com/office/drawing/2010/main" val="0"/>
              </a:ext>
            </a:extLst>
          </a:blip>
          <a:srcRect l="26922" t="31226" r="29754" b="29734"/>
          <a:stretch/>
        </p:blipFill>
        <p:spPr>
          <a:xfrm>
            <a:off x="1242674" y="4463700"/>
            <a:ext cx="938524" cy="598114"/>
          </a:xfrm>
          <a:prstGeom prst="rect">
            <a:avLst/>
          </a:prstGeom>
        </p:spPr>
      </p:pic>
      <p:sp>
        <p:nvSpPr>
          <p:cNvPr id="3" name="Titel 2"/>
          <p:cNvSpPr>
            <a:spLocks noGrp="1"/>
          </p:cNvSpPr>
          <p:nvPr>
            <p:ph type="title"/>
          </p:nvPr>
        </p:nvSpPr>
        <p:spPr>
          <a:xfrm>
            <a:off x="628650" y="273844"/>
            <a:ext cx="4710679" cy="994172"/>
          </a:xfrm>
        </p:spPr>
        <p:txBody>
          <a:bodyPr>
            <a:normAutofit fontScale="90000"/>
          </a:bodyPr>
          <a:lstStyle/>
          <a:p>
            <a:pPr algn="ctr"/>
            <a:r>
              <a:rPr lang="en-GB" dirty="0" err="1"/>
              <a:t>Stadig</a:t>
            </a:r>
            <a:r>
              <a:rPr lang="en-GB" dirty="0"/>
              <a:t> </a:t>
            </a:r>
            <a:r>
              <a:rPr lang="en-GB" dirty="0" err="1"/>
              <a:t>mindre</a:t>
            </a:r>
            <a:r>
              <a:rPr lang="en-GB" dirty="0"/>
              <a:t> </a:t>
            </a:r>
            <a:r>
              <a:rPr lang="en-GB" dirty="0" err="1"/>
              <a:t>selvorganiseret</a:t>
            </a:r>
            <a:r>
              <a:rPr lang="en-GB" dirty="0"/>
              <a:t> </a:t>
            </a:r>
            <a:r>
              <a:rPr lang="en-GB" dirty="0" err="1"/>
              <a:t>tid</a:t>
            </a:r>
            <a:r>
              <a:rPr lang="en-GB" dirty="0"/>
              <a:t> </a:t>
            </a:r>
            <a:r>
              <a:rPr lang="en-GB" dirty="0" err="1"/>
              <a:t>sammen</a:t>
            </a:r>
            <a:r>
              <a:rPr lang="en-GB" dirty="0"/>
              <a:t> med </a:t>
            </a:r>
            <a:r>
              <a:rPr lang="en-GB" dirty="0" err="1"/>
              <a:t>venner</a:t>
            </a:r>
            <a:endParaRPr lang="en-GB" i="1" dirty="0"/>
          </a:p>
        </p:txBody>
      </p:sp>
      <p:graphicFrame>
        <p:nvGraphicFramePr>
          <p:cNvPr id="7" name="Diagram 6"/>
          <p:cNvGraphicFramePr/>
          <p:nvPr/>
        </p:nvGraphicFramePr>
        <p:xfrm>
          <a:off x="1346200" y="1341546"/>
          <a:ext cx="4059280" cy="2769207"/>
        </p:xfrm>
        <a:graphic>
          <a:graphicData uri="http://schemas.openxmlformats.org/drawingml/2006/chart">
            <c:chart xmlns:c="http://schemas.openxmlformats.org/drawingml/2006/chart" xmlns:r="http://schemas.openxmlformats.org/officeDocument/2006/relationships" r:id="rId4"/>
          </a:graphicData>
        </a:graphic>
      </p:graphicFrame>
      <p:sp>
        <p:nvSpPr>
          <p:cNvPr id="6" name="Tekstfelt 5"/>
          <p:cNvSpPr txBox="1"/>
          <p:nvPr/>
        </p:nvSpPr>
        <p:spPr>
          <a:xfrm>
            <a:off x="480353" y="2726149"/>
            <a:ext cx="2727016" cy="738664"/>
          </a:xfrm>
          <a:prstGeom prst="rect">
            <a:avLst/>
          </a:prstGeom>
          <a:noFill/>
        </p:spPr>
        <p:txBody>
          <a:bodyPr wrap="square" rtlCol="0">
            <a:spAutoFit/>
          </a:bodyPr>
          <a:lstStyle/>
          <a:p>
            <a:r>
              <a:rPr lang="da-DK" sz="1400" dirty="0"/>
              <a:t>Andel, der er fysisk sammen med deres venner minimum et par gange om ugen – fra 1995 til 2020</a:t>
            </a:r>
          </a:p>
        </p:txBody>
      </p:sp>
      <p:sp>
        <p:nvSpPr>
          <p:cNvPr id="11" name="Multiplicer 10"/>
          <p:cNvSpPr/>
          <p:nvPr/>
        </p:nvSpPr>
        <p:spPr>
          <a:xfrm>
            <a:off x="3375839" y="1882230"/>
            <a:ext cx="145657" cy="159133"/>
          </a:xfrm>
          <a:prstGeom prst="mathMultiply">
            <a:avLst/>
          </a:prstGeom>
          <a:solidFill>
            <a:schemeClr val="accent4">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5" name="Lige pilforbindelse 14"/>
          <p:cNvCxnSpPr/>
          <p:nvPr/>
        </p:nvCxnSpPr>
        <p:spPr>
          <a:xfrm flipH="1" flipV="1">
            <a:off x="3521496" y="2041363"/>
            <a:ext cx="2749831" cy="1567685"/>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6" name="Tekstfelt 15"/>
          <p:cNvSpPr txBox="1"/>
          <p:nvPr/>
        </p:nvSpPr>
        <p:spPr>
          <a:xfrm>
            <a:off x="6271327" y="2860240"/>
            <a:ext cx="2329149" cy="1077218"/>
          </a:xfrm>
          <a:prstGeom prst="rect">
            <a:avLst/>
          </a:prstGeom>
          <a:noFill/>
        </p:spPr>
        <p:txBody>
          <a:bodyPr wrap="square" rtlCol="0">
            <a:spAutoFit/>
          </a:bodyPr>
          <a:lstStyle/>
          <a:p>
            <a:r>
              <a:rPr lang="da-DK" sz="3200" dirty="0"/>
              <a:t>Hvad sker der her?</a:t>
            </a:r>
          </a:p>
        </p:txBody>
      </p:sp>
    </p:spTree>
    <p:extLst>
      <p:ext uri="{BB962C8B-B14F-4D97-AF65-F5344CB8AC3E}">
        <p14:creationId xmlns:p14="http://schemas.microsoft.com/office/powerpoint/2010/main" val="233129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E889F3-CDFB-44DA-9351-BDD22FBB22D2}"/>
              </a:ext>
            </a:extLst>
          </p:cNvPr>
          <p:cNvSpPr>
            <a:spLocks noGrp="1"/>
          </p:cNvSpPr>
          <p:nvPr>
            <p:ph type="title"/>
          </p:nvPr>
        </p:nvSpPr>
        <p:spPr/>
        <p:txBody>
          <a:bodyPr>
            <a:normAutofit fontScale="90000"/>
          </a:bodyPr>
          <a:lstStyle/>
          <a:p>
            <a:r>
              <a:rPr lang="da-DK" dirty="0"/>
              <a:t>En voksende andel af elever udvikler deres sociale kompetencer på nogle af følgende arenaer</a:t>
            </a:r>
          </a:p>
        </p:txBody>
      </p:sp>
      <p:sp>
        <p:nvSpPr>
          <p:cNvPr id="3" name="Pladsholder til tekst 2">
            <a:extLst>
              <a:ext uri="{FF2B5EF4-FFF2-40B4-BE49-F238E27FC236}">
                <a16:creationId xmlns:a16="http://schemas.microsoft.com/office/drawing/2014/main" id="{B73054CF-BE25-41CD-A36C-D0F0190012B3}"/>
              </a:ext>
            </a:extLst>
          </p:cNvPr>
          <p:cNvSpPr>
            <a:spLocks noGrp="1"/>
          </p:cNvSpPr>
          <p:nvPr>
            <p:ph type="body" idx="1"/>
          </p:nvPr>
        </p:nvSpPr>
        <p:spPr/>
        <p:txBody>
          <a:bodyPr/>
          <a:lstStyle/>
          <a:p>
            <a:endParaRPr lang="da-DK"/>
          </a:p>
        </p:txBody>
      </p:sp>
      <p:pic>
        <p:nvPicPr>
          <p:cNvPr id="8" name="Pladsholder til indhold 7" descr="Et billede, der indeholder tegning&#10;&#10;Automatisk genereret beskrivelse">
            <a:extLst>
              <a:ext uri="{FF2B5EF4-FFF2-40B4-BE49-F238E27FC236}">
                <a16:creationId xmlns:a16="http://schemas.microsoft.com/office/drawing/2014/main" id="{4E317E64-29EF-4EB1-AA56-D8796C9DCF4B}"/>
              </a:ext>
            </a:extLst>
          </p:cNvPr>
          <p:cNvPicPr>
            <a:picLocks noGrp="1" noChangeAspect="1"/>
          </p:cNvPicPr>
          <p:nvPr>
            <p:ph sz="half" idx="2"/>
          </p:nvPr>
        </p:nvPicPr>
        <p:blipFill>
          <a:blip r:embed="rId2"/>
          <a:stretch>
            <a:fillRect/>
          </a:stretch>
        </p:blipFill>
        <p:spPr>
          <a:xfrm>
            <a:off x="1331119" y="2336006"/>
            <a:ext cx="2466975" cy="1847850"/>
          </a:xfrm>
        </p:spPr>
      </p:pic>
      <p:sp>
        <p:nvSpPr>
          <p:cNvPr id="5" name="Pladsholder til tekst 4">
            <a:extLst>
              <a:ext uri="{FF2B5EF4-FFF2-40B4-BE49-F238E27FC236}">
                <a16:creationId xmlns:a16="http://schemas.microsoft.com/office/drawing/2014/main" id="{1A677D6E-A25E-4112-8C45-9C4F3AFC9B23}"/>
              </a:ext>
            </a:extLst>
          </p:cNvPr>
          <p:cNvSpPr>
            <a:spLocks noGrp="1"/>
          </p:cNvSpPr>
          <p:nvPr>
            <p:ph type="body" sz="quarter" idx="3"/>
          </p:nvPr>
        </p:nvSpPr>
        <p:spPr/>
        <p:txBody>
          <a:bodyPr/>
          <a:lstStyle/>
          <a:p>
            <a:endParaRPr lang="da-DK"/>
          </a:p>
        </p:txBody>
      </p:sp>
      <p:pic>
        <p:nvPicPr>
          <p:cNvPr id="10" name="Pladsholder til indhold 9" descr="Et billede, der indeholder tegning, skjorte&#10;&#10;Automatisk genereret beskrivelse">
            <a:extLst>
              <a:ext uri="{FF2B5EF4-FFF2-40B4-BE49-F238E27FC236}">
                <a16:creationId xmlns:a16="http://schemas.microsoft.com/office/drawing/2014/main" id="{78508175-8692-4126-A6D8-7925B92B7119}"/>
              </a:ext>
            </a:extLst>
          </p:cNvPr>
          <p:cNvPicPr>
            <a:picLocks noGrp="1" noChangeAspect="1"/>
          </p:cNvPicPr>
          <p:nvPr>
            <p:ph sz="quarter" idx="4"/>
          </p:nvPr>
        </p:nvPicPr>
        <p:blipFill>
          <a:blip r:embed="rId3"/>
          <a:stretch>
            <a:fillRect/>
          </a:stretch>
        </p:blipFill>
        <p:spPr>
          <a:xfrm>
            <a:off x="5536407" y="3044428"/>
            <a:ext cx="2724150" cy="1676400"/>
          </a:xfrm>
        </p:spPr>
      </p:pic>
      <p:pic>
        <p:nvPicPr>
          <p:cNvPr id="12" name="Billede 11" descr="Et billede, der indeholder tegning&#10;&#10;Automatisk genereret beskrivelse">
            <a:extLst>
              <a:ext uri="{FF2B5EF4-FFF2-40B4-BE49-F238E27FC236}">
                <a16:creationId xmlns:a16="http://schemas.microsoft.com/office/drawing/2014/main" id="{3C871E10-F778-441B-B2C3-5B137A2F640C}"/>
              </a:ext>
            </a:extLst>
          </p:cNvPr>
          <p:cNvPicPr>
            <a:picLocks noChangeAspect="1"/>
          </p:cNvPicPr>
          <p:nvPr/>
        </p:nvPicPr>
        <p:blipFill>
          <a:blip r:embed="rId4"/>
          <a:stretch>
            <a:fillRect/>
          </a:stretch>
        </p:blipFill>
        <p:spPr>
          <a:xfrm>
            <a:off x="3069432" y="3259931"/>
            <a:ext cx="2857500" cy="1600200"/>
          </a:xfrm>
          <a:prstGeom prst="rect">
            <a:avLst/>
          </a:prstGeom>
        </p:spPr>
      </p:pic>
      <p:pic>
        <p:nvPicPr>
          <p:cNvPr id="14" name="Billede 13" descr="Et billede, der indeholder tegning&#10;&#10;Automatisk genereret beskrivelse">
            <a:extLst>
              <a:ext uri="{FF2B5EF4-FFF2-40B4-BE49-F238E27FC236}">
                <a16:creationId xmlns:a16="http://schemas.microsoft.com/office/drawing/2014/main" id="{1B92FF0D-02A8-4C7A-B554-3CD9CD80E322}"/>
              </a:ext>
            </a:extLst>
          </p:cNvPr>
          <p:cNvPicPr>
            <a:picLocks noChangeAspect="1"/>
          </p:cNvPicPr>
          <p:nvPr/>
        </p:nvPicPr>
        <p:blipFill>
          <a:blip r:embed="rId5"/>
          <a:stretch>
            <a:fillRect/>
          </a:stretch>
        </p:blipFill>
        <p:spPr>
          <a:xfrm>
            <a:off x="1922463" y="1302270"/>
            <a:ext cx="1333500" cy="1333500"/>
          </a:xfrm>
          <a:prstGeom prst="rect">
            <a:avLst/>
          </a:prstGeom>
        </p:spPr>
      </p:pic>
      <p:pic>
        <p:nvPicPr>
          <p:cNvPr id="16" name="Billede 15" descr="Et billede, der indeholder elektronik, sidder, kamera&#10;&#10;Automatisk genereret beskrivelse">
            <a:extLst>
              <a:ext uri="{FF2B5EF4-FFF2-40B4-BE49-F238E27FC236}">
                <a16:creationId xmlns:a16="http://schemas.microsoft.com/office/drawing/2014/main" id="{257A5021-E044-4367-B335-AFA9BB9B07BA}"/>
              </a:ext>
            </a:extLst>
          </p:cNvPr>
          <p:cNvPicPr>
            <a:picLocks noChangeAspect="1"/>
          </p:cNvPicPr>
          <p:nvPr/>
        </p:nvPicPr>
        <p:blipFill>
          <a:blip r:embed="rId6"/>
          <a:stretch>
            <a:fillRect/>
          </a:stretch>
        </p:blipFill>
        <p:spPr>
          <a:xfrm>
            <a:off x="6717506" y="1173956"/>
            <a:ext cx="2190750" cy="2085975"/>
          </a:xfrm>
          <a:prstGeom prst="rect">
            <a:avLst/>
          </a:prstGeom>
        </p:spPr>
      </p:pic>
    </p:spTree>
    <p:extLst>
      <p:ext uri="{BB962C8B-B14F-4D97-AF65-F5344CB8AC3E}">
        <p14:creationId xmlns:p14="http://schemas.microsoft.com/office/powerpoint/2010/main" val="3253100795"/>
      </p:ext>
    </p:extLst>
  </p:cSld>
  <p:clrMapOvr>
    <a:masterClrMapping/>
  </p:clrMapOvr>
</p:sld>
</file>

<file path=ppt/theme/theme1.xml><?xml version="1.0" encoding="utf-8"?>
<a:theme xmlns:a="http://schemas.openxmlformats.org/drawingml/2006/main" name="Office Theme">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2966</Words>
  <Application>Microsoft Office PowerPoint</Application>
  <PresentationFormat>Skærmshow (16:9)</PresentationFormat>
  <Paragraphs>571</Paragraphs>
  <Slides>58</Slides>
  <Notes>4</Notes>
  <HiddenSlides>0</HiddenSlides>
  <MMClips>0</MMClips>
  <ScaleCrop>false</ScaleCrop>
  <HeadingPairs>
    <vt:vector size="6" baseType="variant">
      <vt:variant>
        <vt:lpstr>Benyttede skrifttyper</vt:lpstr>
      </vt:variant>
      <vt:variant>
        <vt:i4>12</vt:i4>
      </vt:variant>
      <vt:variant>
        <vt:lpstr>Tema</vt:lpstr>
      </vt:variant>
      <vt:variant>
        <vt:i4>1</vt:i4>
      </vt:variant>
      <vt:variant>
        <vt:lpstr>Slidetitler</vt:lpstr>
      </vt:variant>
      <vt:variant>
        <vt:i4>58</vt:i4>
      </vt:variant>
    </vt:vector>
  </HeadingPairs>
  <TitlesOfParts>
    <vt:vector size="71" baseType="lpstr">
      <vt:lpstr>Arial</vt:lpstr>
      <vt:lpstr>Calibri</vt:lpstr>
      <vt:lpstr>Calibri Light</vt:lpstr>
      <vt:lpstr>Cambria</vt:lpstr>
      <vt:lpstr>Century Gothic</vt:lpstr>
      <vt:lpstr>Garamond</vt:lpstr>
      <vt:lpstr>Helvetica</vt:lpstr>
      <vt:lpstr>StarSymbol</vt:lpstr>
      <vt:lpstr>Times New Roman</vt:lpstr>
      <vt:lpstr>Trebuchet MS</vt:lpstr>
      <vt:lpstr>Wingdings</vt:lpstr>
      <vt:lpstr>Wingdings 3</vt:lpstr>
      <vt:lpstr>Office Theme</vt:lpstr>
      <vt:lpstr>”…Når man i mange år ikke har rakt hånden op i timen ,er det som om, at forbindelsen mellem arm og hjerne er forsvundet…”(Pige 9.kl)</vt:lpstr>
      <vt:lpstr>5.klasse i 1984</vt:lpstr>
      <vt:lpstr>5.klasse i 2020</vt:lpstr>
      <vt:lpstr>Dette er Carolines bedste veninde! - fra tilstedeværelse til tiltideværelse!</vt:lpstr>
      <vt:lpstr> Børne og ungdomsliv i “gamle dage” og i dag!</vt:lpstr>
      <vt:lpstr>Legemstrene og kulturbærerne er forsvundet…</vt:lpstr>
      <vt:lpstr>Man vokser op med venner, der er lige så ”dumme”/kloge som en selv!</vt:lpstr>
      <vt:lpstr>Stadig mindre selvorganiseret tid sammen med venner</vt:lpstr>
      <vt:lpstr>En voksende andel af elever udvikler deres sociale kompetencer på nogle af følgende arenaer</vt:lpstr>
      <vt:lpstr>Udviklingen i ensomhed (VIVE 2018)</vt:lpstr>
      <vt:lpstr>Ensomhed i 9.kl 2020</vt:lpstr>
      <vt:lpstr>Når man ringede til kæresten fik man fat i…..</vt:lpstr>
      <vt:lpstr>Har du ”sekundære” voksne i dit liv…?</vt:lpstr>
      <vt:lpstr>De sekundære voksne rekrutteres i familien….</vt:lpstr>
      <vt:lpstr>Influencers…..</vt:lpstr>
      <vt:lpstr>Hvad er transfervalue fra fritidsaktiviteter til resten af deres liv?</vt:lpstr>
      <vt:lpstr>Lære man noget af, at gå til spejder, fodbold og hestning?</vt:lpstr>
      <vt:lpstr>En akademi-model hvor vi følges ad, hvor trænerne udpeges med udgagnspunkt I kompetence ….og hvor forældren ved hvad der trænes og forventes…..</vt:lpstr>
      <vt:lpstr>Rekruttering og fastholdelse – nogle perspektiver!</vt:lpstr>
      <vt:lpstr>Rekruttering og motivation……</vt:lpstr>
      <vt:lpstr> Det er vigtigt at være sammen med mine venner!” - men hvad menes der egentlig med ’venner”?</vt:lpstr>
      <vt:lpstr>Man går til træning for at blive bedre – ikke for at få nye venner!</vt:lpstr>
      <vt:lpstr>Udviklingen 3-6.klasse……</vt:lpstr>
      <vt:lpstr>Hvad er vigtigst, når man går til en fritidsaktivitet for piger og drenge?</vt:lpstr>
      <vt:lpstr>Der er ingen forskel i drenge og pigers motiver for at dyrke fritidskativiteter…men der er langt færre piger, der er aktive i fritidsaktiviteter!!</vt:lpstr>
      <vt:lpstr>Er forældrene enige?</vt:lpstr>
      <vt:lpstr>Det er vigtigt at vi lærer noget!- et spillerperspektiv</vt:lpstr>
      <vt:lpstr>De er her for det sociale……- et trænerperspektiv</vt:lpstr>
      <vt:lpstr>Når vi beder ”foreningsaktive” i alderen 9-16 år prioritere hvad der er vigtigst….</vt:lpstr>
      <vt:lpstr>”I gamle dage gik man til noget for at være sammen med sine venner – det gør man ikke mere!”</vt:lpstr>
      <vt:lpstr>Erfaringer fra Åben Skole…….</vt:lpstr>
      <vt:lpstr>Og for rigtig mange bliver mødet med en instruktør fra en forening til mere end blot en god oplevelse!  </vt:lpstr>
      <vt:lpstr>Skolereformen er en gave til de mindre idrætter  - og introducerer de ældste elever til et muligt alternativ til fitnesscenteret!  </vt:lpstr>
      <vt:lpstr>Det er forløb der ”virker”….</vt:lpstr>
      <vt:lpstr>Og hvad er så vigtig forud for at man går i gang med at dyrke fritidsaktivitet når man er 13 år gammel?</vt:lpstr>
      <vt:lpstr>Tennis med sort bælte…..</vt:lpstr>
      <vt:lpstr>Når man dropper ud i 3-5.kl handler det ofte om at…….</vt:lpstr>
      <vt:lpstr>Hvad er vigtigt i 7-9.kl?????</vt:lpstr>
      <vt:lpstr>9.Kl 1995</vt:lpstr>
      <vt:lpstr>9.kl 2020</vt:lpstr>
      <vt:lpstr>Hvad er vigtigt når man går til noget? – top 6</vt:lpstr>
      <vt:lpstr>Hvad er vigtigt når man ”går til noget”?  Top 6</vt:lpstr>
      <vt:lpstr>Det er kvalitet der bygger bro……- og flytter unge geografisk, mentalt og socialt!</vt:lpstr>
      <vt:lpstr>Hvad har mindst betydning?</vt:lpstr>
      <vt:lpstr>Hvorfor stopper de med at ”gå” til noget? – top 6</vt:lpstr>
      <vt:lpstr>Alder spiller ingen rolle!</vt:lpstr>
      <vt:lpstr>De kollektivt orienterede individualister Studenter 2019</vt:lpstr>
      <vt:lpstr>Fra 1.division til Superligaen på 6 uger!</vt:lpstr>
      <vt:lpstr>Hvad går de til????</vt:lpstr>
      <vt:lpstr>Hvad er vigtigt? – top 2</vt:lpstr>
      <vt:lpstr>STØRST TRIVSEL I FRITIDEN…..</vt:lpstr>
      <vt:lpstr>Hvis jeres hverdag er så tæt pakket, hvorfor prioriterer I så stadig at finde tid til sport? </vt:lpstr>
      <vt:lpstr>”At bruge kroppen og dermed få et frirum fra at skulle tænke hele tiden….Der er bare noget virkelig fedt ved at føle sin krop være brugt, være stærk og det at være smurt ind i mudder…”(U18-spiller)</vt:lpstr>
      <vt:lpstr>Udfordringen er at gøre fritidslivet til en ØVEBANE……</vt:lpstr>
      <vt:lpstr>“Fravalg” blandt 13-18-årige handler  om!</vt:lpstr>
      <vt:lpstr>Hvad kendetegner ”Den gode forening”?</vt:lpstr>
      <vt:lpstr>De har en plan  der sikrer progression! </vt:lpstr>
      <vt:lpstr> Tak fordi I lyttede…….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”…Når man i mange år ikke har rakt hånden op i timen ,er det som om, at forbindelsen mellem arm og hjerne er forsvundet…”(Pige 9.kl)</dc:title>
  <dc:creator>Søren Østergaard</dc:creator>
  <cp:lastModifiedBy>Poul Lundberg</cp:lastModifiedBy>
  <cp:revision>4</cp:revision>
  <dcterms:created xsi:type="dcterms:W3CDTF">2020-10-07T11:56:15Z</dcterms:created>
  <dcterms:modified xsi:type="dcterms:W3CDTF">2020-11-22T08:30:07Z</dcterms:modified>
</cp:coreProperties>
</file>