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8" r:id="rId2"/>
    <p:sldId id="316" r:id="rId3"/>
    <p:sldId id="322" r:id="rId4"/>
    <p:sldId id="325" r:id="rId5"/>
    <p:sldId id="332" r:id="rId6"/>
    <p:sldId id="331" r:id="rId7"/>
    <p:sldId id="327" r:id="rId8"/>
    <p:sldId id="319" r:id="rId9"/>
    <p:sldId id="320" r:id="rId10"/>
    <p:sldId id="321" r:id="rId11"/>
    <p:sldId id="329" r:id="rId12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Barkan Staal" initials="LBS" lastIdx="9" clrIdx="0">
    <p:extLst>
      <p:ext uri="{19B8F6BF-5375-455C-9EA6-DF929625EA0E}">
        <p15:presenceInfo xmlns:p15="http://schemas.microsoft.com/office/powerpoint/2012/main" userId="S-1-5-21-92165701-632251356-1652426489-44143" providerId="AD"/>
      </p:ext>
    </p:extLst>
  </p:cmAuthor>
  <p:cmAuthor id="2" name="Marianne Hallberg" initials="MH" lastIdx="1" clrIdx="1">
    <p:extLst>
      <p:ext uri="{19B8F6BF-5375-455C-9EA6-DF929625EA0E}">
        <p15:presenceInfo xmlns:p15="http://schemas.microsoft.com/office/powerpoint/2012/main" userId="S-1-5-21-92165701-632251356-1652426489-16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CD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61000" autoAdjust="0"/>
  </p:normalViewPr>
  <p:slideViewPr>
    <p:cSldViewPr>
      <p:cViewPr varScale="1">
        <p:scale>
          <a:sx n="69" d="100"/>
          <a:sy n="69" d="100"/>
        </p:scale>
        <p:origin x="2496" y="72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2000" b="1" dirty="0">
                <a:solidFill>
                  <a:schemeClr val="tx1"/>
                </a:solidFill>
              </a:rPr>
              <a:t>Mental</a:t>
            </a:r>
            <a:r>
              <a:rPr lang="da-DK" sz="2000" b="1" baseline="0" dirty="0">
                <a:solidFill>
                  <a:schemeClr val="tx1"/>
                </a:solidFill>
              </a:rPr>
              <a:t> sundhed </a:t>
            </a:r>
            <a:endParaRPr lang="da-DK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'Ark1'!$B$1:$D$1</c:f>
              <c:strCache>
                <c:ptCount val="3"/>
                <c:pt idx="0">
                  <c:v>Mindre godt eller dårligt selvvurderet helbred</c:v>
                </c:pt>
                <c:pt idx="1">
                  <c:v>Dårligt mentalt helbred</c:v>
                </c:pt>
                <c:pt idx="2">
                  <c:v>Højt stressniveau</c:v>
                </c:pt>
              </c:strCache>
            </c:strRef>
          </c:cat>
          <c:val>
            <c:numRef>
              <c:f>'Ark1'!$B$2:$D$2</c:f>
              <c:numCache>
                <c:formatCode>0%</c:formatCode>
                <c:ptCount val="3"/>
                <c:pt idx="0">
                  <c:v>0.16</c:v>
                </c:pt>
                <c:pt idx="1">
                  <c:v>0.14000000000000001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1-42CA-B998-755FC820BD70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'Ark1'!$B$1:$D$1</c:f>
              <c:strCache>
                <c:ptCount val="3"/>
                <c:pt idx="0">
                  <c:v>Mindre godt eller dårligt selvvurderet helbred</c:v>
                </c:pt>
                <c:pt idx="1">
                  <c:v>Dårligt mentalt helbred</c:v>
                </c:pt>
                <c:pt idx="2">
                  <c:v>Højt stressniveau</c:v>
                </c:pt>
              </c:strCache>
            </c:strRef>
          </c:cat>
          <c:val>
            <c:numRef>
              <c:f>'Ark1'!$B$3:$D$3</c:f>
              <c:numCache>
                <c:formatCode>0%</c:formatCode>
                <c:ptCount val="3"/>
                <c:pt idx="0">
                  <c:v>0.13</c:v>
                </c:pt>
                <c:pt idx="1">
                  <c:v>0.1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1-42CA-B998-755FC820BD70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'Ark1'!$B$1:$D$1</c:f>
              <c:strCache>
                <c:ptCount val="3"/>
                <c:pt idx="0">
                  <c:v>Mindre godt eller dårligt selvvurderet helbred</c:v>
                </c:pt>
                <c:pt idx="1">
                  <c:v>Dårligt mentalt helbred</c:v>
                </c:pt>
                <c:pt idx="2">
                  <c:v>Højt stressniveau</c:v>
                </c:pt>
              </c:strCache>
            </c:strRef>
          </c:cat>
          <c:val>
            <c:numRef>
              <c:f>'Ark1'!$B$4:$D$4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0.09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1-42CA-B998-755FC820B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439888"/>
        <c:axId val="481436936"/>
      </c:barChart>
      <c:catAx>
        <c:axId val="48143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81436936"/>
        <c:crosses val="autoZero"/>
        <c:auto val="1"/>
        <c:lblAlgn val="ctr"/>
        <c:lblOffset val="100"/>
        <c:noMultiLvlLbl val="0"/>
      </c:catAx>
      <c:valAx>
        <c:axId val="481436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8143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81933508311461E-2"/>
          <c:y val="3.9438899522598839E-2"/>
          <c:w val="0.67103273549139686"/>
          <c:h val="0.7600044454627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Moderat overvægt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2017</c:v>
                </c:pt>
              </c:numCache>
            </c:numRef>
          </c:cat>
          <c:val>
            <c:numRef>
              <c:f>'Ark1'!$B$2:$B$4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4-4104-AFE1-6621D2A64E7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Svær overvægt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2017</c:v>
                </c:pt>
              </c:numCache>
            </c:numRef>
          </c:cat>
          <c:val>
            <c:numRef>
              <c:f>'Ark1'!$C$2:$C$4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4-4104-AFE1-6621D2A64E7A}"/>
            </c:ext>
          </c:extLst>
        </c:ser>
        <c:ser>
          <c:idx val="2"/>
          <c:order val="2"/>
          <c:tx>
            <c:strRef>
              <c:f>'Ark1'!#REFERENCE!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'Ark1'!$A$2:$A$4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2017</c:v>
                </c:pt>
              </c:numCache>
            </c:numRef>
          </c:cat>
          <c:val>
            <c:numRef>
              <c:f>'Ark1'!#REFERENCE!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4-4104-AFE1-6621D2A64E7A}"/>
            </c:ext>
          </c:extLst>
        </c:ser>
        <c:ser>
          <c:idx val="3"/>
          <c:order val="3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invertIfNegative val="0"/>
          <c:cat>
            <c:numRef>
              <c:f>'Ark1'!$A$2:$A$4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2017</c:v>
                </c:pt>
              </c:numCache>
            </c:numRef>
          </c:cat>
          <c:val>
            <c:numRef>
              <c:f>'Ark1'!$D$2:$D$4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F4B4-4104-AFE1-6621D2A6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60928"/>
        <c:axId val="132462464"/>
      </c:barChart>
      <c:catAx>
        <c:axId val="1324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462464"/>
        <c:crosses val="autoZero"/>
        <c:auto val="1"/>
        <c:lblAlgn val="ctr"/>
        <c:lblOffset val="100"/>
        <c:noMultiLvlLbl val="0"/>
      </c:catAx>
      <c:valAx>
        <c:axId val="13246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460928"/>
        <c:crosses val="autoZero"/>
        <c:crossBetween val="between"/>
      </c:valAx>
      <c:spPr>
        <a:ln>
          <a:solidFill>
            <a:schemeClr val="accent2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2521580635753868"/>
          <c:y val="0.39094818053086167"/>
          <c:w val="0.27169777388937494"/>
          <c:h val="0.316314782069583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47267731231851E-2"/>
          <c:y val="0.12059491306589916"/>
          <c:w val="0.79728963604313563"/>
          <c:h val="0.7751549705968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'Ark1'!$A$2:$A$4</c:f>
              <c:strCache>
                <c:ptCount val="3"/>
                <c:pt idx="0">
                  <c:v>16-34 år</c:v>
                </c:pt>
                <c:pt idx="1">
                  <c:v>35-64 år</c:v>
                </c:pt>
                <c:pt idx="2">
                  <c:v>65 + år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C-4936-ADCF-73624F398D2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'Ark1'!$A$2:$A$4</c:f>
              <c:strCache>
                <c:ptCount val="3"/>
                <c:pt idx="0">
                  <c:v>16-34 år</c:v>
                </c:pt>
                <c:pt idx="1">
                  <c:v>35-64 år</c:v>
                </c:pt>
                <c:pt idx="2">
                  <c:v>65 + år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13</c:v>
                </c:pt>
                <c:pt idx="1">
                  <c:v>19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C-4936-ADCF-73624F398D2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'Ark1'!$A$2:$A$4</c:f>
              <c:strCache>
                <c:ptCount val="3"/>
                <c:pt idx="0">
                  <c:v>16-34 år</c:v>
                </c:pt>
                <c:pt idx="1">
                  <c:v>35-64 år</c:v>
                </c:pt>
                <c:pt idx="2">
                  <c:v>65 + år</c:v>
                </c:pt>
              </c:strCache>
            </c:strRef>
          </c:cat>
          <c:val>
            <c:numRef>
              <c:f>'Ark1'!$D$2:$D$4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C-4936-ADCF-73624F398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0048"/>
        <c:axId val="50371584"/>
      </c:barChart>
      <c:catAx>
        <c:axId val="5037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371584"/>
        <c:crosses val="autoZero"/>
        <c:auto val="1"/>
        <c:lblAlgn val="ctr"/>
        <c:lblOffset val="100"/>
        <c:noMultiLvlLbl val="0"/>
      </c:catAx>
      <c:valAx>
        <c:axId val="5037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70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0.31867</cdr:x>
      <cdr:y>0</cdr:y>
    </cdr:from>
    <cdr:to>
      <cdr:x>0.664</cdr:x>
      <cdr:y>0.11668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2458616" y="0"/>
          <a:ext cx="2664296" cy="5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a-DK" sz="1100" dirty="0"/>
        </a:p>
      </cdr:txBody>
    </cdr:sp>
  </cdr:relSizeAnchor>
  <cdr:relSizeAnchor xmlns:cdr="http://schemas.openxmlformats.org/drawingml/2006/chartDrawing">
    <cdr:from>
      <cdr:x>0.34133</cdr:x>
      <cdr:y>0.02184</cdr:y>
    </cdr:from>
    <cdr:to>
      <cdr:x>0.65867</cdr:x>
      <cdr:y>0.1229</cdr:y>
    </cdr:to>
    <cdr:sp macro="" textlink="">
      <cdr:nvSpPr>
        <cdr:cNvPr id="3" name="Tekstfelt 2"/>
        <cdr:cNvSpPr txBox="1"/>
      </cdr:nvSpPr>
      <cdr:spPr>
        <a:xfrm xmlns:a="http://schemas.openxmlformats.org/drawingml/2006/main">
          <a:off x="2633464" y="99704"/>
          <a:ext cx="2448272" cy="461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a-DK" sz="2400" dirty="0"/>
            <a:t>Rødovre</a:t>
          </a:r>
        </a:p>
      </cdr:txBody>
    </cdr:sp>
  </cdr:relSizeAnchor>
  <cdr:relSizeAnchor xmlns:cdr="http://schemas.openxmlformats.org/drawingml/2006/chartDrawing">
    <cdr:from>
      <cdr:x>0.22522</cdr:x>
      <cdr:y>0.59425</cdr:y>
    </cdr:from>
    <cdr:to>
      <cdr:x>0.75178</cdr:x>
      <cdr:y>0.79852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E5531A0F-9248-4CD4-B7CF-C07BE7326D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833280">
          <a:off x="1860685" y="2786389"/>
          <a:ext cx="4350348" cy="95785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E48D7-68CD-4B94-AEA5-A0AEDC299894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E327-E393-4267-B3A1-7449EDF454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20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A321E-5C32-446D-92DF-9D0F801A720D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E96D3-6A20-4501-9ED1-2A69C05465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72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126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62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93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58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>
              <a:sym typeface="Wingdings" panose="05000000000000000000" pitchFamily="2" charset="2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08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67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Overvægt</a:t>
            </a:r>
            <a:r>
              <a:rPr lang="da-DK" b="1" baseline="0" dirty="0"/>
              <a:t> er en stigende udfordring – og stigende med alder. </a:t>
            </a:r>
          </a:p>
          <a:p>
            <a:r>
              <a:rPr lang="da-DK" b="1" baseline="0" dirty="0"/>
              <a:t>( 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93D1-F18C-4807-979E-2C8709323A0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96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3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56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2819-D4B6-764B-B910-D8FBADFA903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94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96D3-6A20-4501-9ED1-2A69C05465A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89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243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963AF2-E73E-4482-9816-CFAD1944B509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4107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232525"/>
            <a:ext cx="2143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79777C-74D7-4A31-BB61-3EB1F87DC02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639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BC4889-7E2D-401E-8FFB-DB4310BD0E6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20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F76E7-7DEE-4CCD-8BD5-3E09F13FBFB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49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E88F9-7DCC-4663-895F-A44A73FBC19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D9725F-BAFA-4B60-9066-D50DFA68DF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56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27616-087C-4A1C-97FE-84F10E7E7C3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8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89F0E1-455A-4001-8BFA-1A156C14BA1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09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7F671-D941-4FB3-9610-00BE518C91D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DE64A-1550-4F4D-A2B7-30EE4AC359F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0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7E5700-1F04-4446-8855-67F42F2EACC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58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51862-DAEA-4733-AD84-DADC88CBEEED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232525"/>
            <a:ext cx="2143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35" y="4100382"/>
            <a:ext cx="3232729" cy="205719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948313" y="2325178"/>
            <a:ext cx="6086260" cy="1470025"/>
          </a:xfrm>
        </p:spPr>
        <p:txBody>
          <a:bodyPr/>
          <a:lstStyle/>
          <a:p>
            <a:pPr marL="0" indent="0" algn="l"/>
            <a:r>
              <a:rPr lang="da-DK" dirty="0"/>
              <a:t>Sundhedsprofilen 2017 Borgere i Rødovre</a:t>
            </a:r>
            <a:br>
              <a:rPr lang="da-DK" dirty="0"/>
            </a:b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98" y="-19200"/>
            <a:ext cx="3700375" cy="204995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23970"/>
            <a:ext cx="2748397" cy="438907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6"/>
          <a:srcRect b="27449"/>
          <a:stretch/>
        </p:blipFill>
        <p:spPr>
          <a:xfrm>
            <a:off x="6188365" y="0"/>
            <a:ext cx="2955636" cy="203075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00382"/>
            <a:ext cx="3668577" cy="2057190"/>
          </a:xfrm>
          <a:prstGeom prst="rect">
            <a:avLst/>
          </a:prstGeom>
        </p:spPr>
      </p:pic>
      <p:pic>
        <p:nvPicPr>
          <p:cNvPr id="13" name="Picture 2" descr="R:\Digi-billedbase\Arbejdsbilleder\Mennesker\Teenager 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4" y="210783"/>
            <a:ext cx="2955635" cy="18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568051" y="3795533"/>
            <a:ext cx="2196260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u="sng" dirty="0"/>
              <a:t>Risikofaktore</a:t>
            </a:r>
            <a:r>
              <a:rPr lang="da-DK" sz="2000" dirty="0"/>
              <a:t>r: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Mentalsundhed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Fysisk aktivitet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Overvægt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Røgfri Fremtid</a:t>
            </a:r>
          </a:p>
        </p:txBody>
      </p:sp>
    </p:spTree>
    <p:extLst>
      <p:ext uri="{BB962C8B-B14F-4D97-AF65-F5344CB8AC3E}">
        <p14:creationId xmlns:p14="http://schemas.microsoft.com/office/powerpoint/2010/main" val="28535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46081"/>
            <a:ext cx="8229600" cy="1143000"/>
          </a:xfrm>
        </p:spPr>
        <p:txBody>
          <a:bodyPr/>
          <a:lstStyle/>
          <a:p>
            <a:r>
              <a:rPr lang="da-DK" sz="3600" b="1" dirty="0"/>
              <a:t>Hvordan kan vi undgå at børn og unge møder røg &amp; tobaksprodukter?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r>
              <a:rPr lang="da-DK" dirty="0"/>
              <a:t>Klubhuse og haller indgange 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Udendørs baner?</a:t>
            </a:r>
          </a:p>
          <a:p>
            <a:endParaRPr lang="da-DK" dirty="0"/>
          </a:p>
          <a:p>
            <a:r>
              <a:rPr lang="da-DK" dirty="0"/>
              <a:t>Idrætsforeningers regler?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14" y="4052038"/>
            <a:ext cx="1608901" cy="207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dsholder til indhold 4" descr="DGI-RÃ¸gfri-Fremtid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15" y="1802343"/>
            <a:ext cx="2977053" cy="202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led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98" y="4052038"/>
            <a:ext cx="1385818" cy="1825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15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3456383" cy="485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384376" cy="48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OMSORG --SAMMEN</a:t>
            </a:r>
            <a:br>
              <a:rPr lang="da-DK" dirty="0"/>
            </a:b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724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6084"/>
            <a:ext cx="8229600" cy="1143000"/>
          </a:xfrm>
        </p:spPr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Sundhed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er…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457200" y="1654926"/>
            <a:ext cx="3680284" cy="219213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/>
          <p:cNvSpPr txBox="1"/>
          <p:nvPr/>
        </p:nvSpPr>
        <p:spPr>
          <a:xfrm>
            <a:off x="497142" y="183013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rgbClr val="000000"/>
                </a:solidFill>
              </a:rPr>
              <a:t>Sundhed handler om at have det godt - </a:t>
            </a:r>
            <a:r>
              <a:rPr lang="da-DK" sz="2400" b="1" dirty="0">
                <a:solidFill>
                  <a:srgbClr val="000000"/>
                </a:solidFill>
              </a:rPr>
              <a:t>mentalt</a:t>
            </a:r>
            <a:r>
              <a:rPr lang="da-DK" sz="2400" dirty="0">
                <a:solidFill>
                  <a:srgbClr val="000000"/>
                </a:solidFill>
              </a:rPr>
              <a:t>, </a:t>
            </a:r>
            <a:r>
              <a:rPr lang="da-DK" sz="2400" b="1" dirty="0">
                <a:solidFill>
                  <a:srgbClr val="000000"/>
                </a:solidFill>
              </a:rPr>
              <a:t>socialt</a:t>
            </a:r>
            <a:r>
              <a:rPr lang="da-DK" sz="2400" dirty="0">
                <a:solidFill>
                  <a:srgbClr val="000000"/>
                </a:solidFill>
              </a:rPr>
              <a:t> og </a:t>
            </a:r>
            <a:r>
              <a:rPr lang="da-DK" sz="2400" b="1" dirty="0">
                <a:solidFill>
                  <a:srgbClr val="000000"/>
                </a:solidFill>
              </a:rPr>
              <a:t>fysisk</a:t>
            </a:r>
            <a:r>
              <a:rPr lang="da-DK" sz="2400" dirty="0">
                <a:solidFill>
                  <a:srgbClr val="000000"/>
                </a:solidFill>
              </a:rPr>
              <a:t>.</a:t>
            </a:r>
          </a:p>
          <a:p>
            <a:pPr lvl="1" algn="r"/>
            <a:endParaRPr lang="da-DK" sz="2000" i="1" dirty="0">
              <a:solidFill>
                <a:srgbClr val="000000"/>
              </a:solidFill>
            </a:endParaRPr>
          </a:p>
          <a:p>
            <a:pPr lvl="1" algn="r"/>
            <a:r>
              <a:rPr lang="da-DK" sz="2000" dirty="0">
                <a:solidFill>
                  <a:srgbClr val="000000"/>
                </a:solidFill>
              </a:rPr>
              <a:t>- WHO 1948</a:t>
            </a:r>
          </a:p>
        </p:txBody>
      </p:sp>
      <p:sp>
        <p:nvSpPr>
          <p:cNvPr id="15" name="Afrundet rektangel 14"/>
          <p:cNvSpPr/>
          <p:nvPr/>
        </p:nvSpPr>
        <p:spPr>
          <a:xfrm>
            <a:off x="4932040" y="1642008"/>
            <a:ext cx="3680284" cy="41632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5306948" y="2046327"/>
            <a:ext cx="3405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000" u="sng" dirty="0">
                <a:solidFill>
                  <a:srgbClr val="000000"/>
                </a:solidFill>
              </a:rPr>
              <a:t>Faktorers indflydelse</a:t>
            </a:r>
            <a:r>
              <a:rPr lang="da-DK" sz="2000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000000"/>
                </a:solidFill>
              </a:rPr>
              <a:t>Mand Kvinde, alder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00"/>
                </a:solidFill>
              </a:rPr>
              <a:t>Arvelige faktorer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00"/>
                </a:solidFill>
              </a:rPr>
              <a:t>Uddannelse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00"/>
                </a:solidFill>
              </a:rPr>
              <a:t>Arbejde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00"/>
                </a:solidFill>
              </a:rPr>
              <a:t>Bymiljø, natur, trafiknet</a:t>
            </a: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000000"/>
                </a:solidFill>
              </a:rPr>
              <a:t>Fællesskaber</a:t>
            </a:r>
          </a:p>
          <a:p>
            <a:pPr marL="0" indent="0">
              <a:buNone/>
            </a:pPr>
            <a:r>
              <a:rPr lang="da-DK" sz="2000" b="1" dirty="0">
                <a:solidFill>
                  <a:srgbClr val="000000"/>
                </a:solidFill>
              </a:rPr>
              <a:t>Arenaer</a:t>
            </a: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cn18944\AppData\Local\Microsoft\Windows\Temporary Internet Files\Content.Outlook\Q6EK8MZT\Træning (3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25" y="4498949"/>
            <a:ext cx="2736304" cy="1745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2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b="1" dirty="0">
                <a:solidFill>
                  <a:srgbClr val="000000"/>
                </a:solidFill>
              </a:rPr>
              <a:t>Mental sundhed – Trivsel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marL="0" indent="0" algn="ctr">
              <a:buNone/>
            </a:pPr>
            <a:r>
              <a:rPr lang="da-DK" b="1" dirty="0"/>
              <a:t>Rødovre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200" dirty="0"/>
              <a:t>Sundhedsprofilen 2017	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644752" y="1916833"/>
            <a:ext cx="4019550" cy="393093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r>
              <a:rPr lang="da-DK" sz="2000" b="1" dirty="0"/>
              <a:t>Svage sociale relationer</a:t>
            </a:r>
          </a:p>
          <a:p>
            <a:pPr marL="0" indent="0" algn="ctr">
              <a:buNone/>
            </a:pPr>
            <a:r>
              <a:rPr lang="da-DK" sz="2000" b="1" dirty="0"/>
              <a:t>20%</a:t>
            </a:r>
          </a:p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r>
              <a:rPr lang="da-DK" sz="2000" b="1" dirty="0"/>
              <a:t>Føler sig ensomme</a:t>
            </a:r>
          </a:p>
          <a:p>
            <a:pPr marL="0" indent="0" algn="ctr">
              <a:buNone/>
            </a:pPr>
            <a:r>
              <a:rPr lang="da-DK" sz="2000" b="1" dirty="0"/>
              <a:t>7%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050092"/>
              </p:ext>
            </p:extLst>
          </p:nvPr>
        </p:nvGraphicFramePr>
        <p:xfrm>
          <a:off x="461020" y="1916832"/>
          <a:ext cx="4056906" cy="397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Billede 10" descr="Stok Mand BlÃ¥ Figur - Gratis vektor grafik pÃ¥ Pixaba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653852" cy="85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Stok Mand BlÃ¥ Figur - Gratis vektor grafik pÃ¥ Pixaba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3429000"/>
            <a:ext cx="653852" cy="85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Stok Mand BlÃ¥ Figur - Gratis vektor grafik pÃ¥ Pixaba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29000"/>
            <a:ext cx="653852" cy="85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Fysisk aktivitet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7267026"/>
              </p:ext>
            </p:extLst>
          </p:nvPr>
        </p:nvGraphicFramePr>
        <p:xfrm>
          <a:off x="467544" y="1600198"/>
          <a:ext cx="4028255" cy="47008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278891632"/>
                    </a:ext>
                  </a:extLst>
                </a:gridCol>
                <a:gridCol w="931912">
                  <a:extLst>
                    <a:ext uri="{9D8B030D-6E8A-4147-A177-3AD203B41FA5}">
                      <a16:colId xmlns:a16="http://schemas.microsoft.com/office/drawing/2014/main" val="2011365685"/>
                    </a:ext>
                  </a:extLst>
                </a:gridCol>
              </a:tblGrid>
              <a:tr h="1210055">
                <a:tc>
                  <a:txBody>
                    <a:bodyPr/>
                    <a:lstStyle/>
                    <a:p>
                      <a:r>
                        <a:rPr lang="da-DK" sz="2000" dirty="0"/>
                        <a:t>Borgere, som ikke opfylder WHO’s minimums anbefaling  </a:t>
                      </a:r>
                      <a:endParaRPr lang="da-DK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 </a:t>
                      </a:r>
                      <a:r>
                        <a:rPr lang="da-DK" sz="2400" dirty="0"/>
                        <a:t>28%</a:t>
                      </a:r>
                      <a:endParaRPr lang="da-DK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538817"/>
                  </a:ext>
                </a:extLst>
              </a:tr>
              <a:tr h="1105303">
                <a:tc>
                  <a:txBody>
                    <a:bodyPr/>
                    <a:lstStyle/>
                    <a:p>
                      <a:r>
                        <a:rPr lang="da-DK" sz="2000" b="1" dirty="0"/>
                        <a:t>Meget/totalt stille siddende tid &gt; 8 timer </a:t>
                      </a:r>
                    </a:p>
                    <a:p>
                      <a:r>
                        <a:rPr lang="da-DK" sz="2000" b="1" dirty="0"/>
                        <a:t>om dagen</a:t>
                      </a:r>
                    </a:p>
                    <a:p>
                      <a:pPr algn="r"/>
                      <a:endParaRPr lang="da-DK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</a:t>
                      </a:r>
                    </a:p>
                    <a:p>
                      <a:r>
                        <a:rPr lang="da-DK" dirty="0"/>
                        <a:t> </a:t>
                      </a:r>
                      <a:r>
                        <a:rPr lang="da-DK" sz="2400" dirty="0"/>
                        <a:t>59%</a:t>
                      </a:r>
                      <a:endParaRPr lang="da-DK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143636"/>
                  </a:ext>
                </a:extLst>
              </a:tr>
              <a:tr h="1105303">
                <a:tc>
                  <a:txBody>
                    <a:bodyPr/>
                    <a:lstStyle/>
                    <a:p>
                      <a:r>
                        <a:rPr lang="da-DK" sz="2000" b="1" dirty="0"/>
                        <a:t>Inaktiv transport til og fra arbejde / uddannelse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sz="2400" dirty="0"/>
                        <a:t>22%</a:t>
                      </a:r>
                      <a:endParaRPr lang="da-DK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7957"/>
                  </a:ext>
                </a:extLst>
              </a:tr>
              <a:tr h="1105303">
                <a:tc>
                  <a:txBody>
                    <a:bodyPr/>
                    <a:lstStyle/>
                    <a:p>
                      <a:r>
                        <a:rPr lang="da-DK" sz="2000" b="1" dirty="0"/>
                        <a:t>I fritiden</a:t>
                      </a:r>
                      <a:r>
                        <a:rPr lang="da-DK" sz="2000" b="1" baseline="0" dirty="0"/>
                        <a:t> &gt; 4 timer stillesiddende tid ved skærm</a:t>
                      </a:r>
                      <a:endParaRPr lang="da-D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/>
                    </a:p>
                    <a:p>
                      <a:r>
                        <a:rPr lang="da-DK" sz="2400" dirty="0"/>
                        <a:t>34%</a:t>
                      </a:r>
                      <a:endParaRPr lang="da-DK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10444"/>
                  </a:ext>
                </a:extLst>
              </a:tr>
            </a:tbl>
          </a:graphicData>
        </a:graphic>
      </p:graphicFrame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98196"/>
            <a:ext cx="511324" cy="50047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55" y="3462468"/>
            <a:ext cx="1871469" cy="22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billedforklaring 13"/>
          <p:cNvSpPr/>
          <p:nvPr/>
        </p:nvSpPr>
        <p:spPr>
          <a:xfrm>
            <a:off x="5940152" y="1600199"/>
            <a:ext cx="2746648" cy="16797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b="1" dirty="0">
                <a:solidFill>
                  <a:srgbClr val="C00000"/>
                </a:solidFill>
              </a:rPr>
              <a:t>Mere fysisk aktivitet: 76%</a:t>
            </a:r>
          </a:p>
          <a:p>
            <a:pPr algn="ctr">
              <a:defRPr/>
            </a:pPr>
            <a:endParaRPr lang="da-DK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da-DK" b="1" dirty="0">
                <a:solidFill>
                  <a:srgbClr val="C00000"/>
                </a:solidFill>
              </a:rPr>
              <a:t>58% hjælp til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25" y="3462468"/>
            <a:ext cx="1871469" cy="22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Andel af overvægtige voksne </a:t>
            </a:r>
            <a:br>
              <a:rPr lang="da-DK" sz="3600" b="1" dirty="0"/>
            </a:br>
            <a:r>
              <a:rPr lang="da-DK" sz="3600" b="1" dirty="0"/>
              <a:t>     i Rødov</a:t>
            </a:r>
            <a:r>
              <a:rPr lang="da-DK" sz="3600" dirty="0"/>
              <a:t>re  (</a:t>
            </a:r>
            <a:r>
              <a:rPr lang="da-DK" sz="3600" b="1" dirty="0"/>
              <a:t>%</a:t>
            </a:r>
            <a:r>
              <a:rPr lang="da-DK" sz="3600" dirty="0"/>
              <a:t>)               </a:t>
            </a:r>
            <a:r>
              <a:rPr lang="da-DK" sz="1100" dirty="0"/>
              <a:t>(Kilde: Sundhedsprofilen 2017)</a:t>
            </a:r>
            <a:endParaRPr lang="da-DK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</p:nvPr>
        </p:nvGraphicFramePr>
        <p:xfrm>
          <a:off x="755576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ktangel 1"/>
          <p:cNvSpPr/>
          <p:nvPr/>
        </p:nvSpPr>
        <p:spPr>
          <a:xfrm rot="20950914">
            <a:off x="4144637" y="1696452"/>
            <a:ext cx="4828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/>
              <a:t>86% ønsker at tabe sig  </a:t>
            </a:r>
          </a:p>
        </p:txBody>
      </p:sp>
    </p:spTree>
    <p:extLst>
      <p:ext uri="{BB962C8B-B14F-4D97-AF65-F5344CB8AC3E}">
        <p14:creationId xmlns:p14="http://schemas.microsoft.com/office/powerpoint/2010/main" val="73008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Motionsuvante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9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Kan jeg og hvor?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solidFill>
            <a:schemeClr val="accent5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Tilbud  af aktiviteter?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Er der et hold for mig?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 finder jeg det?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Fællesskabet?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9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da-DK" dirty="0"/>
              <a:t>Hvad møder jeg?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1758" y="2174875"/>
            <a:ext cx="4041775" cy="3951288"/>
          </a:xfrm>
          <a:solidFill>
            <a:schemeClr val="accent5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Socialt samvær- hvad mødes vi om?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Mad &amp; drikke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Tobaksrøg</a:t>
            </a:r>
          </a:p>
          <a:p>
            <a:pPr marL="0" indent="0">
              <a:buNone/>
            </a:pPr>
            <a:r>
              <a:rPr lang="da-DK" dirty="0"/>
              <a:t>Poser fra tyggetobak /snus/   Skodder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005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RØGFRI FREMTID</a:t>
            </a:r>
          </a:p>
        </p:txBody>
      </p:sp>
      <p:pic>
        <p:nvPicPr>
          <p:cNvPr id="3074" name="Picture 2" descr="logo-uden-tekst-web.png (1280Ã720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75972"/>
            <a:ext cx="5300494" cy="29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81121" y="1175643"/>
            <a:ext cx="4640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3600" dirty="0"/>
              <a:t>Sikre at børn og unge ikke begynder at ryge</a:t>
            </a:r>
          </a:p>
        </p:txBody>
      </p:sp>
      <p:sp>
        <p:nvSpPr>
          <p:cNvPr id="3" name="Rektangel 2"/>
          <p:cNvSpPr/>
          <p:nvPr/>
        </p:nvSpPr>
        <p:spPr>
          <a:xfrm>
            <a:off x="6372200" y="2666406"/>
            <a:ext cx="3000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/>
              <a:t>Røgfrie Miljøer</a:t>
            </a:r>
          </a:p>
        </p:txBody>
      </p:sp>
      <p:sp>
        <p:nvSpPr>
          <p:cNvPr id="6" name="Rektangel 5"/>
          <p:cNvSpPr/>
          <p:nvPr/>
        </p:nvSpPr>
        <p:spPr>
          <a:xfrm>
            <a:off x="457200" y="5251175"/>
            <a:ext cx="6462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/>
              <a:t>Rygestopkursus- så færre bliver syge af tobaksrøg</a:t>
            </a:r>
          </a:p>
        </p:txBody>
      </p:sp>
    </p:spTree>
    <p:extLst>
      <p:ext uri="{BB962C8B-B14F-4D97-AF65-F5344CB8AC3E}">
        <p14:creationId xmlns:p14="http://schemas.microsoft.com/office/powerpoint/2010/main" val="3472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83492"/>
            <a:ext cx="8229600" cy="1143000"/>
          </a:xfrm>
        </p:spPr>
        <p:txBody>
          <a:bodyPr/>
          <a:lstStyle/>
          <a:p>
            <a:r>
              <a:rPr lang="da-DK" dirty="0"/>
              <a:t>Rygning </a:t>
            </a:r>
            <a:br>
              <a:rPr lang="da-DK" dirty="0"/>
            </a:br>
            <a:r>
              <a:rPr lang="da-DK" dirty="0"/>
              <a:t> Udvikling i aldersgrupper</a:t>
            </a:r>
            <a:endParaRPr lang="da-DK" sz="2400" b="1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554476"/>
              </p:ext>
            </p:extLst>
          </p:nvPr>
        </p:nvGraphicFramePr>
        <p:xfrm>
          <a:off x="723428" y="1691680"/>
          <a:ext cx="8261747" cy="468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755576" y="548680"/>
            <a:ext cx="8007424" cy="13388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700" b="1" i="0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da-DK" sz="2400" b="0" dirty="0"/>
          </a:p>
        </p:txBody>
      </p:sp>
    </p:spTree>
    <p:extLst>
      <p:ext uri="{BB962C8B-B14F-4D97-AF65-F5344CB8AC3E}">
        <p14:creationId xmlns:p14="http://schemas.microsoft.com/office/powerpoint/2010/main" val="5603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unges rygning  </a:t>
            </a:r>
            <a:r>
              <a:rPr lang="da-DK" sz="800" dirty="0"/>
              <a:t>Kilde: Ungdomsprofilen 2014  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832896"/>
              </p:ext>
            </p:extLst>
          </p:nvPr>
        </p:nvGraphicFramePr>
        <p:xfrm>
          <a:off x="251519" y="1600200"/>
          <a:ext cx="8435281" cy="4061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683">
                  <a:extLst>
                    <a:ext uri="{9D8B030D-6E8A-4147-A177-3AD203B41FA5}">
                      <a16:colId xmlns:a16="http://schemas.microsoft.com/office/drawing/2014/main" val="4024651303"/>
                    </a:ext>
                  </a:extLst>
                </a:gridCol>
                <a:gridCol w="2815299">
                  <a:extLst>
                    <a:ext uri="{9D8B030D-6E8A-4147-A177-3AD203B41FA5}">
                      <a16:colId xmlns:a16="http://schemas.microsoft.com/office/drawing/2014/main" val="1705280569"/>
                    </a:ext>
                  </a:extLst>
                </a:gridCol>
                <a:gridCol w="2815299">
                  <a:extLst>
                    <a:ext uri="{9D8B030D-6E8A-4147-A177-3AD203B41FA5}">
                      <a16:colId xmlns:a16="http://schemas.microsoft.com/office/drawing/2014/main" val="1418452267"/>
                    </a:ext>
                  </a:extLst>
                </a:gridCol>
              </a:tblGrid>
              <a:tr h="77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Type rygning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Erhvervsskoler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Gymnasier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694264"/>
                  </a:ext>
                </a:extLst>
              </a:tr>
              <a:tr h="772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Daglig rygning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37 %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12 %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3825882"/>
                  </a:ext>
                </a:extLst>
              </a:tr>
              <a:tr h="9724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Lejlighedsvis rygning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20 %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34 %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20513"/>
                  </a:ext>
                </a:extLst>
              </a:tr>
              <a:tr h="772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594738"/>
                  </a:ext>
                </a:extLst>
              </a:tr>
              <a:tr h="772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Ønsker rygestop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65 %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</a:rPr>
                        <a:t>55 %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6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881704"/>
      </p:ext>
    </p:extLst>
  </p:cSld>
  <p:clrMapOvr>
    <a:masterClrMapping/>
  </p:clrMapOvr>
</p:sld>
</file>

<file path=ppt/theme/theme1.xml><?xml version="1.0" encoding="utf-8"?>
<a:theme xmlns:a="http://schemas.openxmlformats.org/drawingml/2006/main" name="2008 POWERPOINT med RK logo neders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8526</TotalTime>
  <Words>307</Words>
  <Application>Microsoft Office PowerPoint</Application>
  <PresentationFormat>Skærmshow (4:3)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2008 POWERPOINT med RK logo nederst</vt:lpstr>
      <vt:lpstr>Sundhedsprofilen 2017 Borgere i Rødovre </vt:lpstr>
      <vt:lpstr>Sundhed er…</vt:lpstr>
      <vt:lpstr>Mental sundhed – Trivsel</vt:lpstr>
      <vt:lpstr>Fysisk aktivitet</vt:lpstr>
      <vt:lpstr>Andel af overvægtige voksne       i Rødovre  (%)               (Kilde: Sundhedsprofilen 2017)</vt:lpstr>
      <vt:lpstr>Motionsuvante </vt:lpstr>
      <vt:lpstr>RØGFRI FREMTID</vt:lpstr>
      <vt:lpstr>Rygning   Udvikling i aldersgrupper</vt:lpstr>
      <vt:lpstr>De unges rygning  Kilde: Ungdomsprofilen 2014  </vt:lpstr>
      <vt:lpstr>Hvordan kan vi undgå at børn og unge møder røg &amp; tobaksprodukter?</vt:lpstr>
      <vt:lpstr>OMSORG --SAMMEN </vt:lpstr>
    </vt:vector>
  </TitlesOfParts>
  <Company>Rødovre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Trine Binding</dc:creator>
  <cp:lastModifiedBy>Poul Lundberg</cp:lastModifiedBy>
  <cp:revision>483</cp:revision>
  <cp:lastPrinted>2016-03-08T13:30:59Z</cp:lastPrinted>
  <dcterms:created xsi:type="dcterms:W3CDTF">2012-11-12T13:00:27Z</dcterms:created>
  <dcterms:modified xsi:type="dcterms:W3CDTF">2020-11-22T08:25:23Z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edoc:8080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2223190</vt:lpwstr>
  </property>
  <property fmtid="{D5CDD505-2E9C-101B-9397-08002B2CF9AE}" pid="7" name="VerID">
    <vt:lpwstr>0</vt:lpwstr>
  </property>
  <property fmtid="{D5CDD505-2E9C-101B-9397-08002B2CF9AE}" pid="8" name="FilePath">
    <vt:lpwstr>\\edocfil\eDocUsers\work\rdk1\cn18944</vt:lpwstr>
  </property>
  <property fmtid="{D5CDD505-2E9C-101B-9397-08002B2CF9AE}" pid="9" name="FileName">
    <vt:lpwstr>16-004434-1 Oplæg til Social- og Sundhedsudvalget, marts 2016. Sundhedsemner 2223190_1487315_0.PPTX</vt:lpwstr>
  </property>
  <property fmtid="{D5CDD505-2E9C-101B-9397-08002B2CF9AE}" pid="10" name="FullFileName">
    <vt:lpwstr>\\edocfil\eDocUsers\work\rdk1\cn18944\16-004434-1 Oplæg til Social- og Sundhedsudvalget, marts 2016. Sundhedsemner 2223190_1487315_0.PPTX</vt:lpwstr>
  </property>
</Properties>
</file>